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266" r:id="rId3"/>
    <p:sldId id="259" r:id="rId4"/>
    <p:sldId id="260" r:id="rId5"/>
    <p:sldId id="261" r:id="rId6"/>
    <p:sldId id="275" r:id="rId7"/>
    <p:sldId id="277" r:id="rId8"/>
    <p:sldId id="276" r:id="rId9"/>
    <p:sldId id="283" r:id="rId10"/>
    <p:sldId id="278" r:id="rId11"/>
    <p:sldId id="281" r:id="rId12"/>
    <p:sldId id="282" r:id="rId13"/>
    <p:sldId id="262" r:id="rId14"/>
    <p:sldId id="279" r:id="rId15"/>
    <p:sldId id="280" r:id="rId16"/>
    <p:sldId id="285" r:id="rId17"/>
    <p:sldId id="286" r:id="rId18"/>
    <p:sldId id="284" r:id="rId19"/>
    <p:sldId id="290" r:id="rId20"/>
    <p:sldId id="287" r:id="rId21"/>
    <p:sldId id="289" r:id="rId22"/>
    <p:sldId id="337" r:id="rId23"/>
    <p:sldId id="338" r:id="rId24"/>
    <p:sldId id="305" r:id="rId25"/>
    <p:sldId id="267" r:id="rId26"/>
    <p:sldId id="307" r:id="rId27"/>
    <p:sldId id="317" r:id="rId28"/>
    <p:sldId id="306" r:id="rId29"/>
    <p:sldId id="308" r:id="rId30"/>
    <p:sldId id="318" r:id="rId31"/>
    <p:sldId id="319" r:id="rId32"/>
    <p:sldId id="320" r:id="rId33"/>
    <p:sldId id="324" r:id="rId34"/>
    <p:sldId id="321" r:id="rId35"/>
    <p:sldId id="325" r:id="rId36"/>
    <p:sldId id="310" r:id="rId37"/>
    <p:sldId id="273" r:id="rId38"/>
    <p:sldId id="311" r:id="rId39"/>
    <p:sldId id="312" r:id="rId40"/>
    <p:sldId id="313" r:id="rId41"/>
    <p:sldId id="274" r:id="rId42"/>
    <p:sldId id="258" r:id="rId43"/>
    <p:sldId id="272" r:id="rId44"/>
    <p:sldId id="326" r:id="rId45"/>
    <p:sldId id="327" r:id="rId46"/>
    <p:sldId id="328" r:id="rId47"/>
    <p:sldId id="329" r:id="rId48"/>
    <p:sldId id="330" r:id="rId49"/>
    <p:sldId id="331" r:id="rId50"/>
    <p:sldId id="334" r:id="rId51"/>
    <p:sldId id="335" r:id="rId52"/>
    <p:sldId id="336" r:id="rId53"/>
    <p:sldId id="332" r:id="rId54"/>
    <p:sldId id="270" r:id="rId55"/>
    <p:sldId id="292" r:id="rId56"/>
    <p:sldId id="293" r:id="rId57"/>
    <p:sldId id="294" r:id="rId58"/>
    <p:sldId id="295" r:id="rId59"/>
    <p:sldId id="299" r:id="rId60"/>
    <p:sldId id="271" r:id="rId61"/>
    <p:sldId id="296" r:id="rId62"/>
    <p:sldId id="304" r:id="rId63"/>
    <p:sldId id="297" r:id="rId64"/>
    <p:sldId id="302" r:id="rId65"/>
    <p:sldId id="303" r:id="rId66"/>
    <p:sldId id="300" r:id="rId67"/>
    <p:sldId id="339"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38FC7-8C95-3643-9B1A-64FE45E9BB7D}" type="datetimeFigureOut">
              <a:rPr kumimoji="1" lang="zh-CN" altLang="en-US" smtClean="0"/>
              <a:t>2020/3/10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BD6BC3-8066-D649-B597-A7079736529D}" type="slidenum">
              <a:rPr kumimoji="1" lang="zh-CN" altLang="en-US" smtClean="0"/>
              <a:t>‹#›</a:t>
            </a:fld>
            <a:endParaRPr kumimoji="1" lang="zh-CN" altLang="en-US"/>
          </a:p>
        </p:txBody>
      </p:sp>
    </p:spTree>
    <p:extLst>
      <p:ext uri="{BB962C8B-B14F-4D97-AF65-F5344CB8AC3E}">
        <p14:creationId xmlns:p14="http://schemas.microsoft.com/office/powerpoint/2010/main" val="4272796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BD6BC3-8066-D649-B597-A7079736529D}" type="slidenum">
              <a:rPr kumimoji="1" lang="zh-CN" altLang="en-US" smtClean="0"/>
              <a:t>31</a:t>
            </a:fld>
            <a:endParaRPr kumimoji="1" lang="zh-CN" altLang="en-US"/>
          </a:p>
        </p:txBody>
      </p:sp>
    </p:spTree>
    <p:extLst>
      <p:ext uri="{BB962C8B-B14F-4D97-AF65-F5344CB8AC3E}">
        <p14:creationId xmlns:p14="http://schemas.microsoft.com/office/powerpoint/2010/main" val="2117965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BD6BC3-8066-D649-B597-A7079736529D}" type="slidenum">
              <a:rPr kumimoji="1" lang="zh-CN" altLang="en-US" smtClean="0"/>
              <a:t>32</a:t>
            </a:fld>
            <a:endParaRPr kumimoji="1" lang="zh-CN" altLang="en-US"/>
          </a:p>
        </p:txBody>
      </p:sp>
    </p:spTree>
    <p:extLst>
      <p:ext uri="{BB962C8B-B14F-4D97-AF65-F5344CB8AC3E}">
        <p14:creationId xmlns:p14="http://schemas.microsoft.com/office/powerpoint/2010/main" val="338848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BD6BC3-8066-D649-B597-A7079736529D}" type="slidenum">
              <a:rPr kumimoji="1" lang="zh-CN" altLang="en-US" smtClean="0"/>
              <a:t>33</a:t>
            </a:fld>
            <a:endParaRPr kumimoji="1" lang="zh-CN" altLang="en-US"/>
          </a:p>
        </p:txBody>
      </p:sp>
    </p:spTree>
    <p:extLst>
      <p:ext uri="{BB962C8B-B14F-4D97-AF65-F5344CB8AC3E}">
        <p14:creationId xmlns:p14="http://schemas.microsoft.com/office/powerpoint/2010/main" val="3414105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BD6BC3-8066-D649-B597-A7079736529D}" type="slidenum">
              <a:rPr kumimoji="1" lang="zh-CN" altLang="en-US" smtClean="0"/>
              <a:t>34</a:t>
            </a:fld>
            <a:endParaRPr kumimoji="1" lang="zh-CN" altLang="en-US"/>
          </a:p>
        </p:txBody>
      </p:sp>
    </p:spTree>
    <p:extLst>
      <p:ext uri="{BB962C8B-B14F-4D97-AF65-F5344CB8AC3E}">
        <p14:creationId xmlns:p14="http://schemas.microsoft.com/office/powerpoint/2010/main" val="2717895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BD6BC3-8066-D649-B597-A7079736529D}" type="slidenum">
              <a:rPr kumimoji="1" lang="zh-CN" altLang="en-US" smtClean="0"/>
              <a:t>35</a:t>
            </a:fld>
            <a:endParaRPr kumimoji="1" lang="zh-CN" altLang="en-US"/>
          </a:p>
        </p:txBody>
      </p:sp>
    </p:spTree>
    <p:extLst>
      <p:ext uri="{BB962C8B-B14F-4D97-AF65-F5344CB8AC3E}">
        <p14:creationId xmlns:p14="http://schemas.microsoft.com/office/powerpoint/2010/main" val="282761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03DE7-E696-1D42-AF17-A2B6AFD8B26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F6BF467-B838-9C4D-9F5F-9FB57A0FD7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B09E44F-25DE-3949-A3A0-CD20EBC18261}"/>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5" name="页脚占位符 4">
            <a:extLst>
              <a:ext uri="{FF2B5EF4-FFF2-40B4-BE49-F238E27FC236}">
                <a16:creationId xmlns:a16="http://schemas.microsoft.com/office/drawing/2014/main" id="{77C28BB0-A6DE-BB4E-9773-84E9BA51D4E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762A42C-DD40-064D-AC27-446CB935FA89}"/>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1742024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90A1F-9EDC-E54B-92E1-AF9EE0714FB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C8C3D09-A91A-254E-AFBD-46745C1D9BA0}"/>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0907032-4017-EF46-8D4E-4C3223E54C40}"/>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5" name="页脚占位符 4">
            <a:extLst>
              <a:ext uri="{FF2B5EF4-FFF2-40B4-BE49-F238E27FC236}">
                <a16:creationId xmlns:a16="http://schemas.microsoft.com/office/drawing/2014/main" id="{FD6B385A-AC93-CE4B-AC95-9891C1E4055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908457D-2E6E-1F4F-B95A-7F341FEE4315}"/>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335941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D8F3E80-F27E-FF41-93A7-1F982D5D317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0B7BEA5-FCD0-4D41-B5FC-77937F2A4FCE}"/>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021165-ED40-1A40-B3D4-288407C765CF}"/>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5" name="页脚占位符 4">
            <a:extLst>
              <a:ext uri="{FF2B5EF4-FFF2-40B4-BE49-F238E27FC236}">
                <a16:creationId xmlns:a16="http://schemas.microsoft.com/office/drawing/2014/main" id="{0418DBCB-1769-8A40-A0B6-D5693D7FAB2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973C88A-ECF2-DE43-BDDE-3176B42FE8C6}"/>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1556169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EFD2A-4700-074E-9EC4-6BFB12DBCB1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2F54E19-B8A0-E64C-B44D-74AFC51D911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4DF5F27-DD92-0A4B-92A9-0DDFAEC3D36A}"/>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5" name="页脚占位符 4">
            <a:extLst>
              <a:ext uri="{FF2B5EF4-FFF2-40B4-BE49-F238E27FC236}">
                <a16:creationId xmlns:a16="http://schemas.microsoft.com/office/drawing/2014/main" id="{3ACDC383-FA7A-5143-9B8B-B7B045942D8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D7D69FD-39BF-3148-8D5E-86474B888DCC}"/>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180161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0C7B3-86DE-5243-AB53-1B766FA7C89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18EBA50-2FA2-1046-9CA7-40F48F1169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905FDBF-5D7B-7C44-BB9F-DD61492120E8}"/>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5" name="页脚占位符 4">
            <a:extLst>
              <a:ext uri="{FF2B5EF4-FFF2-40B4-BE49-F238E27FC236}">
                <a16:creationId xmlns:a16="http://schemas.microsoft.com/office/drawing/2014/main" id="{C764DB5C-9FD3-3B4A-9975-23086B3721E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33573A8-2AE4-B04F-8A32-819A48180A1B}"/>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63106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C4463-C055-984A-A5FC-5243A770339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A201D3F-7E08-324F-A1D4-832AFD71E29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544BB41-12A6-1D49-BEF4-E969F1A81A0A}"/>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F942EBD8-D455-0640-AE3D-CD24A09C38E2}"/>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6" name="页脚占位符 5">
            <a:extLst>
              <a:ext uri="{FF2B5EF4-FFF2-40B4-BE49-F238E27FC236}">
                <a16:creationId xmlns:a16="http://schemas.microsoft.com/office/drawing/2014/main" id="{321E8E3A-1A63-324E-B43C-43EC4AC5DBD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A6B7EB7-D513-5341-94D2-40E4BAC2B189}"/>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1942416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BB1DB-732B-674B-A102-D3AE81D1945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B1B52D2-BC66-784C-A84F-4BBA3292E5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C3C73179-59E5-2E4A-B4D5-957764A30CA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574EDFE-72A2-7B42-9E34-CCA4C1BAD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F7A6F67-208F-574C-8672-D46FB80F2EF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CF9F01F2-6B10-5942-8DE2-B0184F85C9CD}"/>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8" name="页脚占位符 7">
            <a:extLst>
              <a:ext uri="{FF2B5EF4-FFF2-40B4-BE49-F238E27FC236}">
                <a16:creationId xmlns:a16="http://schemas.microsoft.com/office/drawing/2014/main" id="{FAA97BBA-C0B1-BB45-8D73-4BD8050E14F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2F166FA-02D0-044D-98A7-42E01C68F431}"/>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188018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317BD-7AA6-DE4F-9CD8-B8D0B0CCE0E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9409064-31E6-EE45-BACD-40C030AD7B53}"/>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4" name="页脚占位符 3">
            <a:extLst>
              <a:ext uri="{FF2B5EF4-FFF2-40B4-BE49-F238E27FC236}">
                <a16:creationId xmlns:a16="http://schemas.microsoft.com/office/drawing/2014/main" id="{6A1ABE8D-231D-2F46-BDDA-FC2C9FFDF76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34020CA-106F-B94D-8336-FB62DAEBCF09}"/>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2637761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9F9D6D-6C1B-8248-BC31-CAEEB2DE06C1}"/>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3" name="页脚占位符 2">
            <a:extLst>
              <a:ext uri="{FF2B5EF4-FFF2-40B4-BE49-F238E27FC236}">
                <a16:creationId xmlns:a16="http://schemas.microsoft.com/office/drawing/2014/main" id="{3B5509F9-BAC0-D94F-95E7-0E747A4F805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84746E5-6268-B541-8C27-B58721AFEE36}"/>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307305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08336-B596-F849-B343-95CB869D8E8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083E099-CB55-3141-B564-4B4D19825A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B352337E-8F61-E549-BCAD-EABFD33C6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C152416-E05B-F14A-876B-51AC88BC933B}"/>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6" name="页脚占位符 5">
            <a:extLst>
              <a:ext uri="{FF2B5EF4-FFF2-40B4-BE49-F238E27FC236}">
                <a16:creationId xmlns:a16="http://schemas.microsoft.com/office/drawing/2014/main" id="{6AB9695E-0B38-1B4F-8582-86611282525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D4BA246-D149-3D43-9B88-C2E2E17AD67F}"/>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1467407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23A47-2B4C-0D41-9E78-16C87D76EF2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6FE6C8A-5ECA-D846-83FE-5C484B7883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AACF6D9E-BE5C-AD41-9554-B6D286BDBD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701E7BF-6330-BC44-94EE-646B12E31C38}"/>
              </a:ext>
            </a:extLst>
          </p:cNvPr>
          <p:cNvSpPr>
            <a:spLocks noGrp="1"/>
          </p:cNvSpPr>
          <p:nvPr>
            <p:ph type="dt" sz="half" idx="10"/>
          </p:nvPr>
        </p:nvSpPr>
        <p:spPr/>
        <p:txBody>
          <a:bodyPr/>
          <a:lstStyle/>
          <a:p>
            <a:fld id="{4709DE64-C970-5842-8CEC-289D068FDCEC}" type="datetimeFigureOut">
              <a:rPr kumimoji="1" lang="zh-CN" altLang="en-US" smtClean="0"/>
              <a:t>2020/3/10</a:t>
            </a:fld>
            <a:endParaRPr kumimoji="1" lang="zh-CN" altLang="en-US"/>
          </a:p>
        </p:txBody>
      </p:sp>
      <p:sp>
        <p:nvSpPr>
          <p:cNvPr id="6" name="页脚占位符 5">
            <a:extLst>
              <a:ext uri="{FF2B5EF4-FFF2-40B4-BE49-F238E27FC236}">
                <a16:creationId xmlns:a16="http://schemas.microsoft.com/office/drawing/2014/main" id="{C896F456-81F6-BB40-AFE9-F9F728EB902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FCF3587-4073-A34F-A0FA-B027E80932DE}"/>
              </a:ext>
            </a:extLst>
          </p:cNvPr>
          <p:cNvSpPr>
            <a:spLocks noGrp="1"/>
          </p:cNvSpPr>
          <p:nvPr>
            <p:ph type="sldNum" sz="quarter" idx="12"/>
          </p:nvPr>
        </p:nvSpPr>
        <p:spPr/>
        <p:txBody>
          <a:body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160726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02CB5A5-F345-5645-B69D-BDE1A630B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CA96729-A57C-1A44-B103-35DAAB65A8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03C34A9-0D98-6448-B1E8-41090DBA18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9DE64-C970-5842-8CEC-289D068FDCEC}" type="datetimeFigureOut">
              <a:rPr kumimoji="1" lang="zh-CN" altLang="en-US" smtClean="0"/>
              <a:t>2020/3/10</a:t>
            </a:fld>
            <a:endParaRPr kumimoji="1" lang="zh-CN" altLang="en-US"/>
          </a:p>
        </p:txBody>
      </p:sp>
      <p:sp>
        <p:nvSpPr>
          <p:cNvPr id="5" name="页脚占位符 4">
            <a:extLst>
              <a:ext uri="{FF2B5EF4-FFF2-40B4-BE49-F238E27FC236}">
                <a16:creationId xmlns:a16="http://schemas.microsoft.com/office/drawing/2014/main" id="{0D7341D6-34B4-C441-8A3C-73BB44CF1B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F699A0CF-4090-2A4C-B4FE-031D197F6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82B2C-887D-474E-B02B-53A7515C9D1F}" type="slidenum">
              <a:rPr kumimoji="1" lang="zh-CN" altLang="en-US" smtClean="0"/>
              <a:t>‹#›</a:t>
            </a:fld>
            <a:endParaRPr kumimoji="1" lang="zh-CN" altLang="en-US"/>
          </a:p>
        </p:txBody>
      </p:sp>
    </p:spTree>
    <p:extLst>
      <p:ext uri="{BB962C8B-B14F-4D97-AF65-F5344CB8AC3E}">
        <p14:creationId xmlns:p14="http://schemas.microsoft.com/office/powerpoint/2010/main" val="1389568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zhihu.com/question/349958732/answer/945349902" TargetMode="External"/><Relationship Id="rId2" Type="http://schemas.openxmlformats.org/officeDocument/2006/relationships/hyperlink" Target="https://zhuanlan.zhihu.com/p/105123890?utm_source=wechat_sess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163D6-712A-1741-9345-3B7ADA7DCCB3}"/>
              </a:ext>
            </a:extLst>
          </p:cNvPr>
          <p:cNvSpPr>
            <a:spLocks noGrp="1"/>
          </p:cNvSpPr>
          <p:nvPr>
            <p:ph type="ctrTitle"/>
          </p:nvPr>
        </p:nvSpPr>
        <p:spPr>
          <a:xfrm>
            <a:off x="1523999" y="1748312"/>
            <a:ext cx="9144000" cy="2387600"/>
          </a:xfrm>
        </p:spPr>
        <p:txBody>
          <a:bodyPr>
            <a:normAutofit fontScale="90000"/>
          </a:bodyPr>
          <a:lstStyle/>
          <a:p>
            <a:r>
              <a:rPr lang="en" altLang="zh-CN" dirty="0">
                <a:latin typeface="Times New Roman" panose="02020603050405020304" pitchFamily="18" charset="0"/>
                <a:cs typeface="Times New Roman" panose="02020603050405020304" pitchFamily="18" charset="0"/>
              </a:rPr>
              <a:t>Advanced techniques for</a:t>
            </a:r>
            <a:r>
              <a:rPr lang="zh-CN" altLang="en-US" dirty="0">
                <a:latin typeface="Times New Roman" panose="02020603050405020304" pitchFamily="18" charset="0"/>
                <a:cs typeface="Times New Roman" panose="02020603050405020304" pitchFamily="18" charset="0"/>
              </a:rPr>
              <a:t>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Natural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Language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Generation</a:t>
            </a:r>
            <a:br>
              <a:rPr lang="en" altLang="zh-CN" dirty="0">
                <a:latin typeface="Times New Roman" panose="02020603050405020304" pitchFamily="18" charset="0"/>
                <a:cs typeface="Times New Roman" panose="02020603050405020304" pitchFamily="18" charset="0"/>
              </a:rPr>
            </a:b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8A4E189B-A24C-E046-BC9A-06CDEDDE1B6F}"/>
              </a:ext>
            </a:extLst>
          </p:cNvPr>
          <p:cNvSpPr txBox="1"/>
          <p:nvPr/>
        </p:nvSpPr>
        <p:spPr>
          <a:xfrm>
            <a:off x="5131633" y="4902822"/>
            <a:ext cx="1928733" cy="584775"/>
          </a:xfrm>
          <a:prstGeom prst="rect">
            <a:avLst/>
          </a:prstGeom>
          <a:noFill/>
        </p:spPr>
        <p:txBody>
          <a:bodyPr wrap="none" rtlCol="0">
            <a:spAutoFit/>
          </a:bodyPr>
          <a:lstStyle/>
          <a:p>
            <a:pPr algn="ctr"/>
            <a:r>
              <a:rPr kumimoji="1" lang="en-US" altLang="zh-CN" sz="3200" dirty="0">
                <a:latin typeface="Times New Roman" panose="02020603050405020304" pitchFamily="18" charset="0"/>
                <a:cs typeface="Times New Roman" panose="02020603050405020304" pitchFamily="18" charset="0"/>
              </a:rPr>
              <a:t>Chang Liu</a:t>
            </a:r>
            <a:endParaRPr kumimoji="1"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833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MASS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4"/>
            <a:ext cx="10515600" cy="5396979"/>
          </a:xfrm>
        </p:spPr>
        <p:txBody>
          <a:bodyPr>
            <a:normAutofit/>
          </a:bodyPr>
          <a:lstStyle/>
          <a:p>
            <a:r>
              <a:rPr lang="en" altLang="zh-CN" dirty="0">
                <a:latin typeface="Times New Roman" panose="02020603050405020304" pitchFamily="18" charset="0"/>
                <a:cs typeface="Times New Roman" panose="02020603050405020304" pitchFamily="18" charset="0"/>
              </a:rPr>
              <a:t>Experiments:</a:t>
            </a:r>
          </a:p>
          <a:p>
            <a:pPr lvl="1"/>
            <a:r>
              <a:rPr lang="en" altLang="zh-CN" dirty="0">
                <a:latin typeface="Times New Roman" panose="02020603050405020304" pitchFamily="18" charset="0"/>
                <a:cs typeface="Times New Roman" panose="02020603050405020304" pitchFamily="18" charset="0"/>
              </a:rPr>
              <a:t>Model: </a:t>
            </a:r>
          </a:p>
          <a:p>
            <a:pPr marL="914400" lvl="2" indent="0">
              <a:buNone/>
            </a:pPr>
            <a:r>
              <a:rPr lang="en" altLang="zh-CN" dirty="0">
                <a:latin typeface="Times New Roman" panose="02020603050405020304" pitchFamily="18" charset="0"/>
                <a:cs typeface="Times New Roman" panose="02020603050405020304" pitchFamily="18" charset="0"/>
              </a:rPr>
              <a:t>Transformer with 6-layer encoder and 6-layer decoder with 1024 embed- ding/hidden size and 4096 feed-forward filter size. </a:t>
            </a:r>
          </a:p>
          <a:p>
            <a:pPr lvl="1"/>
            <a:r>
              <a:rPr kumimoji="1" lang="en-US" altLang="zh-CN" dirty="0" err="1">
                <a:latin typeface="Times New Roman" panose="02020603050405020304" pitchFamily="18" charset="0"/>
                <a:cs typeface="Times New Roman" panose="02020603050405020304" pitchFamily="18" charset="0"/>
              </a:rPr>
              <a:t>Dateset</a:t>
            </a:r>
            <a:r>
              <a:rPr kumimoji="1" lang="en-US" altLang="zh-CN" dirty="0">
                <a:latin typeface="Times New Roman" panose="02020603050405020304" pitchFamily="18" charset="0"/>
                <a:cs typeface="Times New Roman" panose="02020603050405020304" pitchFamily="18" charset="0"/>
              </a:rPr>
              <a:t>:</a:t>
            </a:r>
          </a:p>
          <a:p>
            <a:pPr lvl="2"/>
            <a:r>
              <a:rPr kumimoji="1" lang="en-US" altLang="zh-CN" dirty="0">
                <a:latin typeface="Times New Roman" panose="02020603050405020304" pitchFamily="18" charset="0"/>
                <a:cs typeface="Times New Roman" panose="02020603050405020304" pitchFamily="18" charset="0"/>
              </a:rPr>
              <a:t>Neural machine translation:</a:t>
            </a:r>
            <a:r>
              <a:rPr kumimoji="1"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190M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English</a:t>
            </a:r>
            <a:r>
              <a:rPr lang="en" altLang="zh-CN" dirty="0">
                <a:latin typeface="Times New Roman" panose="02020603050405020304" pitchFamily="18" charset="0"/>
                <a:cs typeface="Times New Roman" panose="02020603050405020304" pitchFamily="18" charset="0"/>
              </a:rPr>
              <a:t>, 62M French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a:t>
            </a:r>
            <a:r>
              <a:rPr lang="en" altLang="zh-CN" dirty="0">
                <a:latin typeface="Times New Roman" panose="02020603050405020304" pitchFamily="18" charset="0"/>
                <a:cs typeface="Times New Roman" panose="02020603050405020304" pitchFamily="18" charset="0"/>
              </a:rPr>
              <a:t> 270M German 2.9M</a:t>
            </a:r>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Romanian</a:t>
            </a:r>
            <a:r>
              <a:rPr lang="en-US" altLang="zh-CN" dirty="0">
                <a:latin typeface="Times New Roman" panose="02020603050405020304" pitchFamily="18" charset="0"/>
                <a:cs typeface="Times New Roman" panose="02020603050405020304" pitchFamily="18" charset="0"/>
              </a:rPr>
              <a:t>.</a:t>
            </a:r>
          </a:p>
          <a:p>
            <a:pPr lvl="2"/>
            <a:r>
              <a:rPr lang="en-US" altLang="zh-CN" dirty="0">
                <a:latin typeface="Times New Roman" panose="02020603050405020304" pitchFamily="18" charset="0"/>
                <a:cs typeface="Times New Roman" panose="02020603050405020304" pitchFamily="18" charset="0"/>
              </a:rPr>
              <a:t>Abstractive summarization: </a:t>
            </a:r>
            <a:r>
              <a:rPr lang="en" altLang="zh-CN" dirty="0">
                <a:latin typeface="Times New Roman" panose="02020603050405020304" pitchFamily="18" charset="0"/>
                <a:cs typeface="Times New Roman" panose="02020603050405020304" pitchFamily="18" charset="0"/>
              </a:rPr>
              <a:t>190M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English.</a:t>
            </a:r>
          </a:p>
          <a:p>
            <a:pPr lvl="2"/>
            <a:r>
              <a:rPr lang="en" altLang="zh-CN" dirty="0">
                <a:latin typeface="Times New Roman" panose="02020603050405020304" pitchFamily="18" charset="0"/>
                <a:cs typeface="Times New Roman" panose="02020603050405020304" pitchFamily="18" charset="0"/>
              </a:rPr>
              <a:t>Conversational Response Generation: 190M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English.</a:t>
            </a: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The choice of k: 50%</a:t>
            </a:r>
          </a:p>
          <a:p>
            <a:pPr lvl="1"/>
            <a:endParaRPr lang="en" altLang="zh-CN" dirty="0">
              <a:latin typeface="Times New Roman" panose="02020603050405020304" pitchFamily="18" charset="0"/>
              <a:cs typeface="Times New Roman" panose="02020603050405020304" pitchFamily="18" charset="0"/>
            </a:endParaRPr>
          </a:p>
          <a:p>
            <a:pPr marL="914400" lvl="2" indent="0">
              <a:buNone/>
            </a:pPr>
            <a:endParaRPr lang="en" altLang="zh-CN" dirty="0">
              <a:latin typeface="Times New Roman" panose="02020603050405020304" pitchFamily="18" charset="0"/>
              <a:cs typeface="Times New Roman" panose="02020603050405020304" pitchFamily="18" charset="0"/>
            </a:endParaRPr>
          </a:p>
          <a:p>
            <a:pPr marL="914400" lvl="2" indent="0">
              <a:buNone/>
            </a:pPr>
            <a:endParaRPr lang="en" altLang="zh-CN" dirty="0">
              <a:latin typeface="Times New Roman" panose="02020603050405020304" pitchFamily="18" charset="0"/>
              <a:cs typeface="Times New Roman" panose="02020603050405020304" pitchFamily="18" charset="0"/>
            </a:endParaRPr>
          </a:p>
          <a:p>
            <a:pPr marL="914400" lvl="2" indent="0">
              <a:buNone/>
            </a:pPr>
            <a:endParaRPr kumimoji="1"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4E3F57F7-FC08-A54B-8C36-4A569FF31D37}"/>
              </a:ext>
            </a:extLst>
          </p:cNvPr>
          <p:cNvPicPr>
            <a:picLocks noChangeAspect="1"/>
          </p:cNvPicPr>
          <p:nvPr/>
        </p:nvPicPr>
        <p:blipFill>
          <a:blip r:embed="rId2"/>
          <a:stretch>
            <a:fillRect/>
          </a:stretch>
        </p:blipFill>
        <p:spPr>
          <a:xfrm>
            <a:off x="4350019" y="5061473"/>
            <a:ext cx="7596187" cy="1560062"/>
          </a:xfrm>
          <a:prstGeom prst="rect">
            <a:avLst/>
          </a:prstGeom>
        </p:spPr>
      </p:pic>
    </p:spTree>
    <p:extLst>
      <p:ext uri="{BB962C8B-B14F-4D97-AF65-F5344CB8AC3E}">
        <p14:creationId xmlns:p14="http://schemas.microsoft.com/office/powerpoint/2010/main" val="4018387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MASS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4"/>
            <a:ext cx="10515600" cy="5396979"/>
          </a:xfrm>
        </p:spPr>
        <p:txBody>
          <a:bodyPr>
            <a:normAutofit/>
          </a:bodyPr>
          <a:lstStyle/>
          <a:p>
            <a:r>
              <a:rPr lang="en" altLang="zh-CN" dirty="0">
                <a:latin typeface="Times New Roman" panose="02020603050405020304" pitchFamily="18" charset="0"/>
                <a:cs typeface="Times New Roman" panose="02020603050405020304" pitchFamily="18" charset="0"/>
              </a:rPr>
              <a:t>Experiments</a:t>
            </a:r>
          </a:p>
          <a:p>
            <a:pPr lvl="1"/>
            <a:r>
              <a:rPr lang="en" altLang="zh-CN" dirty="0">
                <a:latin typeface="Times New Roman" panose="02020603050405020304" pitchFamily="18" charset="0"/>
                <a:cs typeface="Times New Roman" panose="02020603050405020304" pitchFamily="18" charset="0"/>
              </a:rPr>
              <a:t>Unsupervised neural machine translation</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low-resource neural machine translation</a:t>
            </a: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73F83C1-3425-E048-8800-5142960D31D4}"/>
              </a:ext>
            </a:extLst>
          </p:cNvPr>
          <p:cNvPicPr>
            <a:picLocks noChangeAspect="1"/>
          </p:cNvPicPr>
          <p:nvPr/>
        </p:nvPicPr>
        <p:blipFill>
          <a:blip r:embed="rId2"/>
          <a:stretch>
            <a:fillRect/>
          </a:stretch>
        </p:blipFill>
        <p:spPr>
          <a:xfrm>
            <a:off x="1382419" y="5018891"/>
            <a:ext cx="8946499" cy="1839109"/>
          </a:xfrm>
          <a:prstGeom prst="rect">
            <a:avLst/>
          </a:prstGeom>
        </p:spPr>
      </p:pic>
      <p:pic>
        <p:nvPicPr>
          <p:cNvPr id="8" name="图片 7">
            <a:extLst>
              <a:ext uri="{FF2B5EF4-FFF2-40B4-BE49-F238E27FC236}">
                <a16:creationId xmlns:a16="http://schemas.microsoft.com/office/drawing/2014/main" id="{321BC009-A6A3-A344-811E-5BE68C7DAF98}"/>
              </a:ext>
            </a:extLst>
          </p:cNvPr>
          <p:cNvPicPr>
            <a:picLocks noChangeAspect="1"/>
          </p:cNvPicPr>
          <p:nvPr/>
        </p:nvPicPr>
        <p:blipFill>
          <a:blip r:embed="rId3"/>
          <a:stretch>
            <a:fillRect/>
          </a:stretch>
        </p:blipFill>
        <p:spPr>
          <a:xfrm>
            <a:off x="1701036" y="2746908"/>
            <a:ext cx="8627882" cy="1777205"/>
          </a:xfrm>
          <a:prstGeom prst="rect">
            <a:avLst/>
          </a:prstGeom>
        </p:spPr>
      </p:pic>
    </p:spTree>
    <p:extLst>
      <p:ext uri="{BB962C8B-B14F-4D97-AF65-F5344CB8AC3E}">
        <p14:creationId xmlns:p14="http://schemas.microsoft.com/office/powerpoint/2010/main" val="315163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MASS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4"/>
            <a:ext cx="10515600" cy="5396979"/>
          </a:xfrm>
        </p:spPr>
        <p:txBody>
          <a:bodyPr>
            <a:normAutofit/>
          </a:bodyPr>
          <a:lstStyle/>
          <a:p>
            <a:r>
              <a:rPr lang="en" altLang="zh-CN" dirty="0">
                <a:latin typeface="Times New Roman" panose="02020603050405020304" pitchFamily="18" charset="0"/>
                <a:cs typeface="Times New Roman" panose="02020603050405020304" pitchFamily="18" charset="0"/>
              </a:rPr>
              <a:t>Experiments</a:t>
            </a:r>
          </a:p>
          <a:p>
            <a:pPr lvl="1"/>
            <a:r>
              <a:rPr lang="en-US" altLang="zh-CN" dirty="0">
                <a:latin typeface="Times New Roman" panose="02020603050405020304" pitchFamily="18" charset="0"/>
                <a:cs typeface="Times New Roman" panose="02020603050405020304" pitchFamily="18" charset="0"/>
              </a:rPr>
              <a:t>Abstractive summarization</a:t>
            </a:r>
          </a:p>
          <a:p>
            <a:pPr marL="457200" lvl="1" indent="0">
              <a:buNone/>
            </a:pPr>
            <a:endParaRPr lang="en-US"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Conversational response generation</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29524F5-B718-454A-A1AB-EE8B14214443}"/>
              </a:ext>
            </a:extLst>
          </p:cNvPr>
          <p:cNvPicPr>
            <a:picLocks noChangeAspect="1"/>
          </p:cNvPicPr>
          <p:nvPr/>
        </p:nvPicPr>
        <p:blipFill>
          <a:blip r:embed="rId2"/>
          <a:stretch>
            <a:fillRect/>
          </a:stretch>
        </p:blipFill>
        <p:spPr>
          <a:xfrm>
            <a:off x="947819" y="2746274"/>
            <a:ext cx="5499100" cy="1866900"/>
          </a:xfrm>
          <a:prstGeom prst="rect">
            <a:avLst/>
          </a:prstGeom>
        </p:spPr>
      </p:pic>
      <p:pic>
        <p:nvPicPr>
          <p:cNvPr id="7" name="图片 6">
            <a:extLst>
              <a:ext uri="{FF2B5EF4-FFF2-40B4-BE49-F238E27FC236}">
                <a16:creationId xmlns:a16="http://schemas.microsoft.com/office/drawing/2014/main" id="{2D017479-11D2-8047-9E5B-F513641F860B}"/>
              </a:ext>
            </a:extLst>
          </p:cNvPr>
          <p:cNvPicPr>
            <a:picLocks noChangeAspect="1"/>
          </p:cNvPicPr>
          <p:nvPr/>
        </p:nvPicPr>
        <p:blipFill>
          <a:blip r:embed="rId3"/>
          <a:stretch>
            <a:fillRect/>
          </a:stretch>
        </p:blipFill>
        <p:spPr>
          <a:xfrm>
            <a:off x="6420025" y="2746274"/>
            <a:ext cx="4824156" cy="1901926"/>
          </a:xfrm>
          <a:prstGeom prst="rect">
            <a:avLst/>
          </a:prstGeom>
        </p:spPr>
      </p:pic>
      <p:pic>
        <p:nvPicPr>
          <p:cNvPr id="9" name="图片 8">
            <a:extLst>
              <a:ext uri="{FF2B5EF4-FFF2-40B4-BE49-F238E27FC236}">
                <a16:creationId xmlns:a16="http://schemas.microsoft.com/office/drawing/2014/main" id="{2863534E-BAE8-2C48-A090-3783C8D03C9B}"/>
              </a:ext>
            </a:extLst>
          </p:cNvPr>
          <p:cNvPicPr>
            <a:picLocks noChangeAspect="1"/>
          </p:cNvPicPr>
          <p:nvPr/>
        </p:nvPicPr>
        <p:blipFill>
          <a:blip r:embed="rId4"/>
          <a:stretch>
            <a:fillRect/>
          </a:stretch>
        </p:blipFill>
        <p:spPr>
          <a:xfrm>
            <a:off x="3490913" y="5052751"/>
            <a:ext cx="4838700" cy="1765300"/>
          </a:xfrm>
          <a:prstGeom prst="rect">
            <a:avLst/>
          </a:prstGeom>
        </p:spPr>
      </p:pic>
    </p:spTree>
    <p:extLst>
      <p:ext uri="{BB962C8B-B14F-4D97-AF65-F5344CB8AC3E}">
        <p14:creationId xmlns:p14="http://schemas.microsoft.com/office/powerpoint/2010/main" val="28449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Overview</a:t>
            </a:r>
          </a:p>
          <a:p>
            <a:pPr lvl="1"/>
            <a:r>
              <a:rPr lang="en" altLang="zh-CN" dirty="0" err="1">
                <a:latin typeface="Times New Roman" panose="02020603050405020304" pitchFamily="18" charset="0"/>
                <a:cs typeface="Times New Roman" panose="02020603050405020304" pitchFamily="18" charset="0"/>
              </a:rPr>
              <a:t>UniLM</a:t>
            </a:r>
            <a:r>
              <a:rPr lang="en" altLang="zh-CN" dirty="0">
                <a:latin typeface="Times New Roman" panose="02020603050405020304" pitchFamily="18" charset="0"/>
                <a:cs typeface="Times New Roman" panose="02020603050405020304" pitchFamily="18" charset="0"/>
              </a:rPr>
              <a:t> is pre-trained using three types of language modeling objectives: </a:t>
            </a:r>
            <a:r>
              <a:rPr lang="en" altLang="zh-CN" b="1" dirty="0">
                <a:latin typeface="Times New Roman" panose="02020603050405020304" pitchFamily="18" charset="0"/>
                <a:cs typeface="Times New Roman" panose="02020603050405020304" pitchFamily="18" charset="0"/>
              </a:rPr>
              <a:t>unidirectional</a:t>
            </a:r>
            <a:r>
              <a:rPr lang="en" altLang="zh-CN" dirty="0">
                <a:latin typeface="Times New Roman" panose="02020603050405020304" pitchFamily="18" charset="0"/>
                <a:cs typeface="Times New Roman" panose="02020603050405020304" pitchFamily="18" charset="0"/>
              </a:rPr>
              <a:t>, </a:t>
            </a:r>
            <a:r>
              <a:rPr lang="en" altLang="zh-CN" b="1" dirty="0">
                <a:latin typeface="Times New Roman" panose="02020603050405020304" pitchFamily="18" charset="0"/>
                <a:cs typeface="Times New Roman" panose="02020603050405020304" pitchFamily="18" charset="0"/>
              </a:rPr>
              <a:t>bidirectional</a:t>
            </a:r>
            <a:r>
              <a:rPr lang="en" altLang="zh-CN" dirty="0">
                <a:latin typeface="Times New Roman" panose="02020603050405020304" pitchFamily="18" charset="0"/>
                <a:cs typeface="Times New Roman" panose="02020603050405020304" pitchFamily="18" charset="0"/>
              </a:rPr>
              <a:t>, and </a:t>
            </a:r>
            <a:r>
              <a:rPr lang="en" altLang="zh-CN" b="1" dirty="0">
                <a:latin typeface="Times New Roman" panose="02020603050405020304" pitchFamily="18" charset="0"/>
                <a:cs typeface="Times New Roman" panose="02020603050405020304" pitchFamily="18" charset="0"/>
              </a:rPr>
              <a:t>sequence-to-sequence prediction</a:t>
            </a:r>
            <a:r>
              <a:rPr lang="en" altLang="zh-CN" dirty="0">
                <a:latin typeface="Times New Roman" panose="02020603050405020304" pitchFamily="18" charset="0"/>
                <a:cs typeface="Times New Roman" panose="02020603050405020304" pitchFamily="18" charset="0"/>
              </a:rPr>
              <a:t>. The unified modeling is achieved by employing a shared Transformer network and </a:t>
            </a:r>
            <a:r>
              <a:rPr lang="en" altLang="zh-CN" b="1" dirty="0">
                <a:latin typeface="Times New Roman" panose="02020603050405020304" pitchFamily="18" charset="0"/>
                <a:cs typeface="Times New Roman" panose="02020603050405020304" pitchFamily="18" charset="0"/>
              </a:rPr>
              <a:t>utilizing specific self-attention masks </a:t>
            </a:r>
            <a:r>
              <a:rPr lang="en" altLang="zh-CN" dirty="0">
                <a:latin typeface="Times New Roman" panose="02020603050405020304" pitchFamily="18" charset="0"/>
                <a:cs typeface="Times New Roman" panose="02020603050405020304" pitchFamily="18" charset="0"/>
              </a:rPr>
              <a:t>to control what context the prediction conditions on. </a:t>
            </a:r>
          </a:p>
          <a:p>
            <a:pPr lvl="1"/>
            <a:r>
              <a:rPr lang="en" altLang="zh-CN" dirty="0">
                <a:latin typeface="Times New Roman" panose="02020603050405020304" pitchFamily="18" charset="0"/>
                <a:cs typeface="Times New Roman" panose="02020603050405020304" pitchFamily="18" charset="0"/>
              </a:rPr>
              <a:t>It can be fine-tuned for </a:t>
            </a:r>
            <a:r>
              <a:rPr lang="en" altLang="zh-CN" b="1" dirty="0">
                <a:latin typeface="Times New Roman" panose="02020603050405020304" pitchFamily="18" charset="0"/>
                <a:cs typeface="Times New Roman" panose="02020603050405020304" pitchFamily="18" charset="0"/>
              </a:rPr>
              <a:t>both natural language understanding and generation tasks</a:t>
            </a:r>
            <a:r>
              <a:rPr lang="en" altLang="zh-CN" dirty="0">
                <a:latin typeface="Times New Roman" panose="02020603050405020304" pitchFamily="18" charset="0"/>
                <a:cs typeface="Times New Roman" panose="02020603050405020304" pitchFamily="18" charset="0"/>
              </a:rPr>
              <a:t>. </a:t>
            </a:r>
          </a:p>
          <a:p>
            <a:pPr lvl="1"/>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908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Method </a:t>
            </a:r>
          </a:p>
          <a:p>
            <a:pPr lvl="1"/>
            <a:r>
              <a:rPr kumimoji="1" lang="en-US" altLang="zh-CN" dirty="0">
                <a:latin typeface="Times New Roman" panose="02020603050405020304" pitchFamily="18" charset="0"/>
                <a:cs typeface="Times New Roman" panose="02020603050405020304" pitchFamily="18" charset="0"/>
              </a:rPr>
              <a:t>Three types of language modeling objectives:</a:t>
            </a:r>
          </a:p>
        </p:txBody>
      </p:sp>
      <p:pic>
        <p:nvPicPr>
          <p:cNvPr id="4" name="图片 3">
            <a:extLst>
              <a:ext uri="{FF2B5EF4-FFF2-40B4-BE49-F238E27FC236}">
                <a16:creationId xmlns:a16="http://schemas.microsoft.com/office/drawing/2014/main" id="{207128F9-7796-294C-87C6-B71946508101}"/>
              </a:ext>
            </a:extLst>
          </p:cNvPr>
          <p:cNvPicPr>
            <a:picLocks noChangeAspect="1"/>
          </p:cNvPicPr>
          <p:nvPr/>
        </p:nvPicPr>
        <p:blipFill>
          <a:blip r:embed="rId2"/>
          <a:stretch>
            <a:fillRect/>
          </a:stretch>
        </p:blipFill>
        <p:spPr>
          <a:xfrm>
            <a:off x="2539010" y="4915342"/>
            <a:ext cx="6821592" cy="1726557"/>
          </a:xfrm>
          <a:prstGeom prst="rect">
            <a:avLst/>
          </a:prstGeom>
        </p:spPr>
      </p:pic>
      <p:pic>
        <p:nvPicPr>
          <p:cNvPr id="5" name="图片 4">
            <a:extLst>
              <a:ext uri="{FF2B5EF4-FFF2-40B4-BE49-F238E27FC236}">
                <a16:creationId xmlns:a16="http://schemas.microsoft.com/office/drawing/2014/main" id="{E6D05540-2B71-1441-836F-4045DD147A47}"/>
              </a:ext>
            </a:extLst>
          </p:cNvPr>
          <p:cNvPicPr>
            <a:picLocks noChangeAspect="1"/>
          </p:cNvPicPr>
          <p:nvPr/>
        </p:nvPicPr>
        <p:blipFill>
          <a:blip r:embed="rId3"/>
          <a:stretch>
            <a:fillRect/>
          </a:stretch>
        </p:blipFill>
        <p:spPr>
          <a:xfrm>
            <a:off x="2117491" y="2740146"/>
            <a:ext cx="7957017" cy="2123954"/>
          </a:xfrm>
          <a:prstGeom prst="rect">
            <a:avLst/>
          </a:prstGeom>
        </p:spPr>
      </p:pic>
    </p:spTree>
    <p:extLst>
      <p:ext uri="{BB962C8B-B14F-4D97-AF65-F5344CB8AC3E}">
        <p14:creationId xmlns:p14="http://schemas.microsoft.com/office/powerpoint/2010/main" val="3782092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5"/>
            <a:ext cx="10515600" cy="4667250"/>
          </a:xfrm>
        </p:spPr>
        <p:txBody>
          <a:bodyPr>
            <a:normAutofit/>
          </a:bodyPr>
          <a:lstStyle/>
          <a:p>
            <a:r>
              <a:rPr kumimoji="1" lang="en-US" altLang="zh-CN" dirty="0">
                <a:latin typeface="Times New Roman" panose="02020603050405020304" pitchFamily="18" charset="0"/>
                <a:cs typeface="Times New Roman" panose="02020603050405020304" pitchFamily="18" charset="0"/>
              </a:rPr>
              <a:t>Three types of language modeling objectives</a:t>
            </a:r>
          </a:p>
          <a:p>
            <a:pPr lvl="1"/>
            <a:r>
              <a:rPr lang="en" altLang="zh-CN" dirty="0">
                <a:latin typeface="Times New Roman" panose="02020603050405020304" pitchFamily="18" charset="0"/>
                <a:cs typeface="Times New Roman" panose="02020603050405020304" pitchFamily="18" charset="0"/>
              </a:rPr>
              <a:t>Unidirectional LM </a:t>
            </a:r>
          </a:p>
          <a:p>
            <a:pPr lvl="2"/>
            <a:r>
              <a:rPr lang="en" altLang="zh-CN" dirty="0">
                <a:latin typeface="Times New Roman" panose="02020603050405020304" pitchFamily="18" charset="0"/>
                <a:cs typeface="Times New Roman" panose="02020603050405020304" pitchFamily="18" charset="0"/>
              </a:rPr>
              <a:t>Using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both</a:t>
            </a:r>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left-to-right and right-to-left LM objectives. </a:t>
            </a:r>
          </a:p>
          <a:p>
            <a:pPr lvl="2"/>
            <a:r>
              <a:rPr lang="en" altLang="zh-CN" dirty="0">
                <a:latin typeface="Times New Roman" panose="02020603050405020304" pitchFamily="18" charset="0"/>
                <a:cs typeface="Times New Roman" panose="02020603050405020304" pitchFamily="18" charset="0"/>
              </a:rPr>
              <a:t>Take the left-to-right LM as an example. The representation of each token encodes only the leftward context tokens and itself</a:t>
            </a:r>
            <a:r>
              <a:rPr lang="en-US" altLang="zh-CN"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This is done by using a triangular matrix for the self-attention mask M</a:t>
            </a:r>
            <a:r>
              <a:rPr lang="en-US" altLang="zh-CN" dirty="0">
                <a:latin typeface="Times New Roman" panose="02020603050405020304" pitchFamily="18" charset="0"/>
                <a:cs typeface="Times New Roman" panose="02020603050405020304" pitchFamily="18" charset="0"/>
              </a:rPr>
              <a:t>.</a:t>
            </a:r>
            <a:endParaRPr lang="en" altLang="zh-CN" dirty="0">
              <a:latin typeface="Times New Roman" panose="02020603050405020304" pitchFamily="18" charset="0"/>
              <a:cs typeface="Times New Roman" panose="02020603050405020304" pitchFamily="18" charset="0"/>
            </a:endParaRPr>
          </a:p>
          <a:p>
            <a:pPr lvl="2"/>
            <a:endParaRPr lang="en-US" altLang="zh-CN" dirty="0">
              <a:latin typeface="Times New Roman" panose="02020603050405020304" pitchFamily="18" charset="0"/>
              <a:cs typeface="Times New Roman" panose="02020603050405020304" pitchFamily="18" charset="0"/>
            </a:endParaRPr>
          </a:p>
          <a:p>
            <a:pPr lvl="2"/>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r>
              <a:rPr lang="en" altLang="zh-CN" dirty="0">
                <a:latin typeface="Times New Roman" panose="02020603050405020304" pitchFamily="18" charset="0"/>
                <a:cs typeface="Times New Roman" panose="02020603050405020304" pitchFamily="18" charset="0"/>
              </a:rPr>
              <a:t>	</a:t>
            </a:r>
          </a:p>
        </p:txBody>
      </p:sp>
      <p:pic>
        <p:nvPicPr>
          <p:cNvPr id="8" name="图片 7">
            <a:extLst>
              <a:ext uri="{FF2B5EF4-FFF2-40B4-BE49-F238E27FC236}">
                <a16:creationId xmlns:a16="http://schemas.microsoft.com/office/drawing/2014/main" id="{D3571F02-C563-0246-A89A-876651DF6F40}"/>
              </a:ext>
            </a:extLst>
          </p:cNvPr>
          <p:cNvPicPr>
            <a:picLocks noChangeAspect="1"/>
          </p:cNvPicPr>
          <p:nvPr/>
        </p:nvPicPr>
        <p:blipFill>
          <a:blip r:embed="rId2"/>
          <a:stretch>
            <a:fillRect/>
          </a:stretch>
        </p:blipFill>
        <p:spPr>
          <a:xfrm>
            <a:off x="3160853" y="4041775"/>
            <a:ext cx="5638800" cy="2451100"/>
          </a:xfrm>
          <a:prstGeom prst="rect">
            <a:avLst/>
          </a:prstGeom>
        </p:spPr>
      </p:pic>
    </p:spTree>
    <p:extLst>
      <p:ext uri="{BB962C8B-B14F-4D97-AF65-F5344CB8AC3E}">
        <p14:creationId xmlns:p14="http://schemas.microsoft.com/office/powerpoint/2010/main" val="265458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5"/>
            <a:ext cx="10515600" cy="4667250"/>
          </a:xfrm>
        </p:spPr>
        <p:txBody>
          <a:bodyPr>
            <a:normAutofit/>
          </a:bodyPr>
          <a:lstStyle/>
          <a:p>
            <a:r>
              <a:rPr kumimoji="1" lang="en-US" altLang="zh-CN" dirty="0">
                <a:latin typeface="Times New Roman" panose="02020603050405020304" pitchFamily="18" charset="0"/>
                <a:cs typeface="Times New Roman" panose="02020603050405020304" pitchFamily="18" charset="0"/>
              </a:rPr>
              <a:t>Three types of language modeling objectives</a:t>
            </a: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Bidirectional LM </a:t>
            </a:r>
          </a:p>
          <a:p>
            <a:pPr lvl="2"/>
            <a:r>
              <a:rPr lang="en" altLang="zh-CN" dirty="0">
                <a:latin typeface="Times New Roman" panose="02020603050405020304" pitchFamily="18" charset="0"/>
                <a:cs typeface="Times New Roman" panose="02020603050405020304" pitchFamily="18" charset="0"/>
              </a:rPr>
              <a:t>A bidirectional LM allows all tokens to attend to each other in prediction. </a:t>
            </a:r>
          </a:p>
          <a:p>
            <a:pPr lvl="2"/>
            <a:r>
              <a:rPr lang="en" altLang="zh-CN" dirty="0">
                <a:latin typeface="Times New Roman" panose="02020603050405020304" pitchFamily="18" charset="0"/>
                <a:cs typeface="Times New Roman" panose="02020603050405020304" pitchFamily="18" charset="0"/>
              </a:rPr>
              <a:t>The self-attention mask M is a zero matrix, so that every token is allowed to attend across all positions in the input sequence. </a:t>
            </a:r>
          </a:p>
          <a:p>
            <a:pPr lvl="2"/>
            <a:endParaRPr lang="en" altLang="zh-CN" dirty="0">
              <a:latin typeface="Times New Roman" panose="02020603050405020304" pitchFamily="18" charset="0"/>
              <a:cs typeface="Times New Roman" panose="02020603050405020304" pitchFamily="18" charset="0"/>
            </a:endParaRPr>
          </a:p>
          <a:p>
            <a:pPr marL="457200" lvl="1" indent="0">
              <a:buNone/>
            </a:pPr>
            <a:r>
              <a:rPr lang="en" altLang="zh-CN" dirty="0">
                <a:latin typeface="Times New Roman" panose="02020603050405020304" pitchFamily="18" charset="0"/>
                <a:cs typeface="Times New Roman" panose="02020603050405020304" pitchFamily="18" charset="0"/>
              </a:rPr>
              <a:t>	</a:t>
            </a:r>
          </a:p>
          <a:p>
            <a:pPr marL="457200" lvl="1" indent="0">
              <a:buNone/>
            </a:pPr>
            <a:r>
              <a:rPr lang="en" altLang="zh-CN" dirty="0">
                <a:latin typeface="Times New Roman" panose="02020603050405020304" pitchFamily="18" charset="0"/>
                <a:cs typeface="Times New Roman" panose="02020603050405020304" pitchFamily="18" charset="0"/>
              </a:rPr>
              <a:t>	</a:t>
            </a:r>
          </a:p>
        </p:txBody>
      </p:sp>
      <p:pic>
        <p:nvPicPr>
          <p:cNvPr id="5" name="图片 4">
            <a:extLst>
              <a:ext uri="{FF2B5EF4-FFF2-40B4-BE49-F238E27FC236}">
                <a16:creationId xmlns:a16="http://schemas.microsoft.com/office/drawing/2014/main" id="{0015F703-CDF0-BF45-BBC0-BF6371B29482}"/>
              </a:ext>
            </a:extLst>
          </p:cNvPr>
          <p:cNvPicPr>
            <a:picLocks noChangeAspect="1"/>
          </p:cNvPicPr>
          <p:nvPr/>
        </p:nvPicPr>
        <p:blipFill>
          <a:blip r:embed="rId2"/>
          <a:stretch>
            <a:fillRect/>
          </a:stretch>
        </p:blipFill>
        <p:spPr>
          <a:xfrm>
            <a:off x="3168650" y="3736975"/>
            <a:ext cx="5854700" cy="2755900"/>
          </a:xfrm>
          <a:prstGeom prst="rect">
            <a:avLst/>
          </a:prstGeom>
        </p:spPr>
      </p:pic>
    </p:spTree>
    <p:extLst>
      <p:ext uri="{BB962C8B-B14F-4D97-AF65-F5344CB8AC3E}">
        <p14:creationId xmlns:p14="http://schemas.microsoft.com/office/powerpoint/2010/main" val="82672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5"/>
            <a:ext cx="10515600" cy="4667250"/>
          </a:xfrm>
        </p:spPr>
        <p:txBody>
          <a:bodyPr>
            <a:normAutofit/>
          </a:bodyPr>
          <a:lstStyle/>
          <a:p>
            <a:r>
              <a:rPr kumimoji="1" lang="en-US" altLang="zh-CN" dirty="0">
                <a:latin typeface="Times New Roman" panose="02020603050405020304" pitchFamily="18" charset="0"/>
                <a:cs typeface="Times New Roman" panose="02020603050405020304" pitchFamily="18" charset="0"/>
              </a:rPr>
              <a:t>Three types of language modeling objectives</a:t>
            </a:r>
          </a:p>
          <a:p>
            <a:pPr lvl="1"/>
            <a:r>
              <a:rPr lang="en" altLang="zh-CN" dirty="0">
                <a:latin typeface="Times New Roman" panose="02020603050405020304" pitchFamily="18" charset="0"/>
                <a:cs typeface="Times New Roman" panose="02020603050405020304" pitchFamily="18" charset="0"/>
              </a:rPr>
              <a:t>Sequence-to-Sequence LM </a:t>
            </a:r>
          </a:p>
          <a:p>
            <a:pPr lvl="2"/>
            <a:r>
              <a:rPr lang="en" altLang="zh-CN" dirty="0">
                <a:latin typeface="Times New Roman" panose="02020603050405020304" pitchFamily="18" charset="0"/>
                <a:cs typeface="Times New Roman" panose="02020603050405020304" pitchFamily="18" charset="0"/>
              </a:rPr>
              <a:t>The tokens in the first (source) segment can attend to each other from both directions within the segment, while the tokens of the second (target) segment can only attend to the leftward context in the target segment and itself, as well as all the tokens in the source segment. </a:t>
            </a:r>
          </a:p>
          <a:p>
            <a:pPr lvl="2"/>
            <a:endParaRPr lang="en" altLang="zh-CN"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A607F5F-BB94-7849-9F2E-A9BCAAA34AE2}"/>
              </a:ext>
            </a:extLst>
          </p:cNvPr>
          <p:cNvPicPr>
            <a:picLocks noChangeAspect="1"/>
          </p:cNvPicPr>
          <p:nvPr/>
        </p:nvPicPr>
        <p:blipFill>
          <a:blip r:embed="rId2"/>
          <a:stretch>
            <a:fillRect/>
          </a:stretch>
        </p:blipFill>
        <p:spPr>
          <a:xfrm>
            <a:off x="3238500" y="3937000"/>
            <a:ext cx="5715000" cy="2921000"/>
          </a:xfrm>
          <a:prstGeom prst="rect">
            <a:avLst/>
          </a:prstGeom>
        </p:spPr>
      </p:pic>
    </p:spTree>
    <p:extLst>
      <p:ext uri="{BB962C8B-B14F-4D97-AF65-F5344CB8AC3E}">
        <p14:creationId xmlns:p14="http://schemas.microsoft.com/office/powerpoint/2010/main" val="41171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Method</a:t>
            </a:r>
          </a:p>
          <a:p>
            <a:pPr lvl="1"/>
            <a:r>
              <a:rPr kumimoji="1" lang="en-US" altLang="zh-CN" dirty="0">
                <a:latin typeface="Times New Roman" panose="02020603050405020304" pitchFamily="18" charset="0"/>
                <a:cs typeface="Times New Roman" panose="02020603050405020304" pitchFamily="18" charset="0"/>
              </a:rPr>
              <a:t>Overview</a:t>
            </a:r>
          </a:p>
        </p:txBody>
      </p:sp>
      <p:pic>
        <p:nvPicPr>
          <p:cNvPr id="6" name="图片 5">
            <a:extLst>
              <a:ext uri="{FF2B5EF4-FFF2-40B4-BE49-F238E27FC236}">
                <a16:creationId xmlns:a16="http://schemas.microsoft.com/office/drawing/2014/main" id="{1789DEF3-1E47-C145-A9D6-F6026D91C57B}"/>
              </a:ext>
            </a:extLst>
          </p:cNvPr>
          <p:cNvPicPr>
            <a:picLocks noChangeAspect="1"/>
          </p:cNvPicPr>
          <p:nvPr/>
        </p:nvPicPr>
        <p:blipFill>
          <a:blip r:embed="rId2"/>
          <a:stretch>
            <a:fillRect/>
          </a:stretch>
        </p:blipFill>
        <p:spPr>
          <a:xfrm>
            <a:off x="3085028" y="1563368"/>
            <a:ext cx="7161266" cy="5167312"/>
          </a:xfrm>
          <a:prstGeom prst="rect">
            <a:avLst/>
          </a:prstGeom>
        </p:spPr>
      </p:pic>
    </p:spTree>
    <p:extLst>
      <p:ext uri="{BB962C8B-B14F-4D97-AF65-F5344CB8AC3E}">
        <p14:creationId xmlns:p14="http://schemas.microsoft.com/office/powerpoint/2010/main" val="110878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4"/>
            <a:ext cx="10515600" cy="5339105"/>
          </a:xfrm>
        </p:spPr>
        <p:txBody>
          <a:bodyPr>
            <a:normAutofit/>
          </a:bodyPr>
          <a:lstStyle/>
          <a:p>
            <a:r>
              <a:rPr kumimoji="1" lang="en-US" altLang="zh-CN" dirty="0">
                <a:latin typeface="Times New Roman" panose="02020603050405020304" pitchFamily="18" charset="0"/>
                <a:cs typeface="Times New Roman" panose="02020603050405020304" pitchFamily="18" charset="0"/>
              </a:rPr>
              <a:t>Experiments</a:t>
            </a:r>
          </a:p>
          <a:p>
            <a:pPr lvl="1"/>
            <a:r>
              <a:rPr kumimoji="1" lang="en-US" altLang="zh-CN" dirty="0">
                <a:latin typeface="Times New Roman" panose="02020603050405020304" pitchFamily="18" charset="0"/>
                <a:cs typeface="Times New Roman" panose="02020603050405020304" pitchFamily="18" charset="0"/>
              </a:rPr>
              <a:t>Model and dataset</a:t>
            </a:r>
          </a:p>
          <a:p>
            <a:pPr marL="457200" lvl="1" indent="0">
              <a:buNone/>
            </a:pPr>
            <a:r>
              <a:rPr kumimoji="1" lang="en-US" altLang="zh-CN" dirty="0">
                <a:latin typeface="Times New Roman" panose="02020603050405020304" pitchFamily="18" charset="0"/>
                <a:cs typeface="Times New Roman" panose="02020603050405020304" pitchFamily="18" charset="0"/>
              </a:rPr>
              <a:t>	Almost the same with </a:t>
            </a:r>
            <a:r>
              <a:rPr kumimoji="1" lang="en-US" altLang="zh-CN" dirty="0" err="1">
                <a:latin typeface="Times New Roman" panose="02020603050405020304" pitchFamily="18" charset="0"/>
                <a:cs typeface="Times New Roman" panose="02020603050405020304" pitchFamily="18" charset="0"/>
              </a:rPr>
              <a:t>BERT</a:t>
            </a:r>
            <a:r>
              <a:rPr kumimoji="1" lang="en-US" altLang="zh-CN" baseline="-25000" dirty="0" err="1">
                <a:latin typeface="Times New Roman" panose="02020603050405020304" pitchFamily="18" charset="0"/>
                <a:cs typeface="Times New Roman" panose="02020603050405020304" pitchFamily="18" charset="0"/>
              </a:rPr>
              <a:t>large</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Pretraining</a:t>
            </a:r>
          </a:p>
          <a:p>
            <a:pPr lvl="2"/>
            <a:r>
              <a:rPr kumimoji="1" lang="en-US" altLang="zh-CN" dirty="0">
                <a:latin typeface="Times New Roman" panose="02020603050405020304" pitchFamily="18" charset="0"/>
                <a:cs typeface="Times New Roman" panose="02020603050405020304" pitchFamily="18" charset="0"/>
              </a:rPr>
              <a:t>1/3 </a:t>
            </a:r>
            <a:r>
              <a:rPr lang="en" altLang="zh-CN" dirty="0">
                <a:latin typeface="Times New Roman" panose="02020603050405020304" pitchFamily="18" charset="0"/>
                <a:cs typeface="Times New Roman" panose="02020603050405020304" pitchFamily="18" charset="0"/>
              </a:rPr>
              <a:t>Unidirectional LM, </a:t>
            </a:r>
            <a:r>
              <a:rPr kumimoji="1" lang="en-US" altLang="zh-CN" dirty="0">
                <a:latin typeface="Times New Roman" panose="02020603050405020304" pitchFamily="18" charset="0"/>
                <a:cs typeface="Times New Roman" panose="02020603050405020304" pitchFamily="18" charset="0"/>
              </a:rPr>
              <a:t>1/3 </a:t>
            </a:r>
            <a:r>
              <a:rPr lang="en" altLang="zh-CN" dirty="0">
                <a:latin typeface="Times New Roman" panose="02020603050405020304" pitchFamily="18" charset="0"/>
                <a:cs typeface="Times New Roman" panose="02020603050405020304" pitchFamily="18" charset="0"/>
              </a:rPr>
              <a:t>Bidirectional LM, </a:t>
            </a:r>
            <a:r>
              <a:rPr kumimoji="1" lang="en-US" altLang="zh-CN" dirty="0">
                <a:latin typeface="Times New Roman" panose="02020603050405020304" pitchFamily="18" charset="0"/>
                <a:cs typeface="Times New Roman" panose="02020603050405020304" pitchFamily="18" charset="0"/>
              </a:rPr>
              <a:t>1/3 </a:t>
            </a:r>
            <a:r>
              <a:rPr lang="en" altLang="zh-CN" dirty="0">
                <a:latin typeface="Times New Roman" panose="02020603050405020304" pitchFamily="18" charset="0"/>
                <a:cs typeface="Times New Roman" panose="02020603050405020304" pitchFamily="18" charset="0"/>
              </a:rPr>
              <a:t>Sequence-to-Sequence LM</a:t>
            </a:r>
          </a:p>
          <a:p>
            <a:pPr lvl="2"/>
            <a:r>
              <a:rPr lang="en" altLang="zh-CN" dirty="0">
                <a:latin typeface="Times New Roman" panose="02020603050405020304" pitchFamily="18" charset="0"/>
                <a:cs typeface="Times New Roman" panose="02020603050405020304" pitchFamily="18" charset="0"/>
              </a:rPr>
              <a:t>The token masking probability is 15%. Among masked positions, 80% of the time we replace the token with [MASK], 10% of the time with a random token, and keeping the original token for the rest. </a:t>
            </a:r>
          </a:p>
          <a:p>
            <a:pPr lvl="2"/>
            <a:r>
              <a:rPr lang="en" altLang="zh-CN" dirty="0">
                <a:latin typeface="Times New Roman" panose="02020603050405020304" pitchFamily="18" charset="0"/>
                <a:cs typeface="Times New Roman" panose="02020603050405020304" pitchFamily="18" charset="0"/>
              </a:rPr>
              <a:t>In addition, 80% of the time we randomly mask one token each time, and 20% of the time we mask a bigram or a trigram. </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Finetuning</a:t>
            </a:r>
          </a:p>
          <a:p>
            <a:pPr lvl="2"/>
            <a:r>
              <a:rPr kumimoji="1" lang="en-US" altLang="zh-CN" dirty="0">
                <a:latin typeface="Times New Roman" panose="02020603050405020304" pitchFamily="18" charset="0"/>
                <a:cs typeface="Times New Roman" panose="02020603050405020304" pitchFamily="18" charset="0"/>
              </a:rPr>
              <a:t>NLU: similar to BERT.</a:t>
            </a:r>
          </a:p>
          <a:p>
            <a:pPr lvl="2"/>
            <a:r>
              <a:rPr kumimoji="1" lang="en-US" altLang="zh-CN" dirty="0">
                <a:latin typeface="Times New Roman" panose="02020603050405020304" pitchFamily="18" charset="0"/>
                <a:cs typeface="Times New Roman" panose="02020603050405020304" pitchFamily="18" charset="0"/>
              </a:rPr>
              <a:t>NLG: </a:t>
            </a:r>
            <a:r>
              <a:rPr lang="en" altLang="zh-CN" dirty="0">
                <a:latin typeface="Times New Roman" panose="02020603050405020304" pitchFamily="18" charset="0"/>
                <a:cs typeface="Times New Roman" panose="02020603050405020304" pitchFamily="18" charset="0"/>
              </a:rPr>
              <a:t>The model is fine-tuned by masking some percentage of tokens in the target sequence at random, and learning to recover the masked words. </a:t>
            </a:r>
          </a:p>
          <a:p>
            <a:pPr marL="457200" lvl="1" indent="0">
              <a:buNone/>
            </a:pP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52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Outline</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588124"/>
            <a:ext cx="10515600" cy="5252069"/>
          </a:xfrm>
        </p:spPr>
        <p:txBody>
          <a:bodyPr>
            <a:normAutofit lnSpcReduction="10000"/>
          </a:bodyPr>
          <a:lstStyle/>
          <a:p>
            <a:r>
              <a:rPr kumimoji="1" lang="en-US" altLang="zh-CN" dirty="0">
                <a:latin typeface="Times New Roman" panose="02020603050405020304" pitchFamily="18" charset="0"/>
                <a:cs typeface="Times New Roman" panose="02020603050405020304" pitchFamily="18" charset="0"/>
              </a:rPr>
              <a:t>Pretraining for natural language generation</a:t>
            </a:r>
          </a:p>
          <a:p>
            <a:pPr lvl="1"/>
            <a:r>
              <a:rPr kumimoji="1" lang="en-US" altLang="zh-CN" i="1" dirty="0">
                <a:latin typeface="Times New Roman" panose="02020603050405020304" pitchFamily="18" charset="0"/>
                <a:cs typeface="Times New Roman" panose="02020603050405020304" pitchFamily="18" charset="0"/>
              </a:rPr>
              <a:t>GPT2: </a:t>
            </a:r>
            <a:r>
              <a:rPr lang="en" altLang="zh-CN" i="1" dirty="0">
                <a:latin typeface="Times New Roman" panose="02020603050405020304" pitchFamily="18" charset="0"/>
                <a:cs typeface="Times New Roman" panose="02020603050405020304" pitchFamily="18" charset="0"/>
              </a:rPr>
              <a:t>Language Models are Unsupervised Multitask Learners </a:t>
            </a:r>
            <a:endParaRPr kumimoji="1" lang="en-US" altLang="zh-CN" i="1" dirty="0">
              <a:latin typeface="Times New Roman" panose="02020603050405020304" pitchFamily="18" charset="0"/>
              <a:cs typeface="Times New Roman" panose="02020603050405020304" pitchFamily="18" charset="0"/>
            </a:endParaRPr>
          </a:p>
          <a:p>
            <a:pPr lvl="1"/>
            <a:r>
              <a:rPr lang="en" altLang="zh-CN" i="1" dirty="0">
                <a:latin typeface="Times New Roman" panose="02020603050405020304" pitchFamily="18" charset="0"/>
                <a:cs typeface="Times New Roman" panose="02020603050405020304" pitchFamily="18" charset="0"/>
              </a:rPr>
              <a:t>MASS: Masked Sequence to Sequence Pre-training for Language Generation </a:t>
            </a:r>
          </a:p>
          <a:p>
            <a:pPr lvl="1"/>
            <a:r>
              <a:rPr lang="en" altLang="zh-CN" i="1" dirty="0" err="1">
                <a:latin typeface="Times New Roman" panose="02020603050405020304" pitchFamily="18" charset="0"/>
                <a:cs typeface="Times New Roman" panose="02020603050405020304" pitchFamily="18" charset="0"/>
              </a:rPr>
              <a:t>UniLM</a:t>
            </a:r>
            <a:r>
              <a:rPr lang="en" altLang="zh-CN" i="1" dirty="0">
                <a:latin typeface="Times New Roman" panose="02020603050405020304" pitchFamily="18" charset="0"/>
                <a:cs typeface="Times New Roman" panose="02020603050405020304" pitchFamily="18" charset="0"/>
              </a:rPr>
              <a:t>: Unified Language Model Pre-training for Natural Language Understanding and Generation </a:t>
            </a:r>
          </a:p>
          <a:p>
            <a:r>
              <a:rPr kumimoji="1" lang="en-US" altLang="zh-CN" dirty="0">
                <a:latin typeface="Times New Roman" panose="02020603050405020304" pitchFamily="18" charset="0"/>
                <a:cs typeface="Times New Roman" panose="02020603050405020304" pitchFamily="18" charset="0"/>
              </a:rPr>
              <a:t>Architecture design for language modeling</a:t>
            </a:r>
          </a:p>
          <a:p>
            <a:pPr lvl="1"/>
            <a:r>
              <a:rPr lang="en" altLang="zh-CN" i="1" dirty="0">
                <a:latin typeface="Times New Roman" panose="02020603050405020304" pitchFamily="18" charset="0"/>
                <a:cs typeface="Times New Roman" panose="02020603050405020304" pitchFamily="18" charset="0"/>
              </a:rPr>
              <a:t>Ordered Neurons: Integrating Tree Structures into Recurrent Neural Networks</a:t>
            </a:r>
          </a:p>
          <a:p>
            <a:pPr lvl="1"/>
            <a:r>
              <a:rPr lang="en" altLang="zh-CN" i="1" dirty="0" err="1">
                <a:latin typeface="Times New Roman" panose="02020603050405020304" pitchFamily="18" charset="0"/>
                <a:cs typeface="Times New Roman" panose="02020603050405020304" pitchFamily="18" charset="0"/>
              </a:rPr>
              <a:t>Mogrifier</a:t>
            </a:r>
            <a:r>
              <a:rPr lang="en" altLang="zh-CN" i="1" dirty="0">
                <a:latin typeface="Times New Roman" panose="02020603050405020304" pitchFamily="18" charset="0"/>
                <a:cs typeface="Times New Roman" panose="02020603050405020304" pitchFamily="18" charset="0"/>
              </a:rPr>
              <a:t> LSTM</a:t>
            </a:r>
          </a:p>
          <a:p>
            <a:pPr lvl="1"/>
            <a:r>
              <a:rPr kumimoji="1" lang="en" altLang="zh-CN" i="1" dirty="0">
                <a:latin typeface="Times New Roman" panose="02020603050405020304" pitchFamily="18" charset="0"/>
                <a:cs typeface="Times New Roman" panose="02020603050405020304" pitchFamily="18" charset="0"/>
              </a:rPr>
              <a:t>Reformer: The Efficient Transformer </a:t>
            </a:r>
          </a:p>
          <a:p>
            <a:r>
              <a:rPr kumimoji="1" lang="en-US" altLang="zh-CN" dirty="0">
                <a:latin typeface="Times New Roman" panose="02020603050405020304" pitchFamily="18" charset="0"/>
                <a:cs typeface="Times New Roman" panose="02020603050405020304" pitchFamily="18" charset="0"/>
              </a:rPr>
              <a:t>Training and generation strategies</a:t>
            </a:r>
          </a:p>
          <a:p>
            <a:pPr lvl="1"/>
            <a:r>
              <a:rPr kumimoji="1" lang="en-US" altLang="zh-CN" i="1" dirty="0" err="1">
                <a:latin typeface="Times New Roman" panose="02020603050405020304" pitchFamily="18" charset="0"/>
                <a:cs typeface="Times New Roman" panose="02020603050405020304" pitchFamily="18" charset="0"/>
              </a:rPr>
              <a:t>Levenshtein</a:t>
            </a:r>
            <a:r>
              <a:rPr kumimoji="1" lang="en-US" altLang="zh-CN" i="1" dirty="0">
                <a:latin typeface="Times New Roman" panose="02020603050405020304" pitchFamily="18" charset="0"/>
                <a:cs typeface="Times New Roman" panose="02020603050405020304" pitchFamily="18" charset="0"/>
              </a:rPr>
              <a:t> Transformer </a:t>
            </a:r>
          </a:p>
          <a:p>
            <a:pPr lvl="1"/>
            <a:r>
              <a:rPr kumimoji="1" lang="en-US" altLang="zh-CN" i="1" dirty="0">
                <a:latin typeface="Times New Roman" panose="02020603050405020304" pitchFamily="18" charset="0"/>
                <a:cs typeface="Times New Roman" panose="02020603050405020304" pitchFamily="18" charset="0"/>
              </a:rPr>
              <a:t>Training Language GANs from Scratch </a:t>
            </a:r>
          </a:p>
          <a:p>
            <a:pPr lvl="1"/>
            <a:r>
              <a:rPr lang="en" altLang="zh-CN" i="1" dirty="0">
                <a:latin typeface="Times New Roman" panose="02020603050405020304" pitchFamily="18" charset="0"/>
                <a:cs typeface="Times New Roman" panose="02020603050405020304" pitchFamily="18" charset="0"/>
              </a:rPr>
              <a:t>The Curious Case of Neural Text Degeneration</a:t>
            </a:r>
            <a:endParaRPr kumimoji="1" lang="en" altLang="zh-CN" i="1" dirty="0">
              <a:latin typeface="Times New Roman" panose="02020603050405020304" pitchFamily="18" charset="0"/>
              <a:cs typeface="Times New Roman" panose="02020603050405020304" pitchFamily="18" charset="0"/>
            </a:endParaRPr>
          </a:p>
          <a:p>
            <a:pPr lvl="1"/>
            <a:endParaRPr kumimoji="1" lang="en" altLang="zh-CN" dirty="0">
              <a:latin typeface="Times New Roman" panose="02020603050405020304" pitchFamily="18" charset="0"/>
              <a:cs typeface="Times New Roman" panose="02020603050405020304" pitchFamily="18" charset="0"/>
            </a:endParaRPr>
          </a:p>
          <a:p>
            <a:pPr lvl="1"/>
            <a:endParaRPr kumimoji="1" lang="en" altLang="zh-CN" dirty="0">
              <a:latin typeface="Times New Roman" panose="02020603050405020304" pitchFamily="18" charset="0"/>
              <a:cs typeface="Times New Roman" panose="02020603050405020304" pitchFamily="18" charset="0"/>
            </a:endParaRPr>
          </a:p>
          <a:p>
            <a:pPr lvl="1"/>
            <a:endParaRPr kumimoji="1" lang="en"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endParaRPr lang="en" altLang="zh-CN" dirty="0">
              <a:latin typeface="Times New Roman" panose="02020603050405020304" pitchFamily="18" charset="0"/>
              <a:cs typeface="Times New Roman" panose="02020603050405020304" pitchFamily="18" charset="0"/>
            </a:endParaRPr>
          </a:p>
          <a:p>
            <a:endParaRPr lang="en" altLang="zh-CN" dirty="0">
              <a:latin typeface="Times New Roman" panose="02020603050405020304" pitchFamily="18" charset="0"/>
              <a:cs typeface="Times New Roman" panose="02020603050405020304" pitchFamily="18" charset="0"/>
            </a:endParaRPr>
          </a:p>
          <a:p>
            <a:pPr marL="0" indent="0">
              <a:buNone/>
            </a:pPr>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248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Experiments</a:t>
            </a:r>
          </a:p>
          <a:p>
            <a:pPr lvl="1"/>
            <a:r>
              <a:rPr kumimoji="1" lang="en-US" altLang="zh-CN" dirty="0">
                <a:latin typeface="Times New Roman" panose="02020603050405020304" pitchFamily="18" charset="0"/>
                <a:cs typeface="Times New Roman" panose="02020603050405020304" pitchFamily="18" charset="0"/>
              </a:rPr>
              <a:t>Natural language understanding on GLEU</a:t>
            </a:r>
          </a:p>
          <a:p>
            <a:pPr marL="457200" lvl="1" indent="0">
              <a:buNone/>
            </a:pPr>
            <a:endParaRPr kumimoji="1"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93BA530-BA9C-C74A-90E4-9F03C8B7E98C}"/>
              </a:ext>
            </a:extLst>
          </p:cNvPr>
          <p:cNvPicPr>
            <a:picLocks noChangeAspect="1"/>
          </p:cNvPicPr>
          <p:nvPr/>
        </p:nvPicPr>
        <p:blipFill>
          <a:blip r:embed="rId2"/>
          <a:stretch>
            <a:fillRect/>
          </a:stretch>
        </p:blipFill>
        <p:spPr>
          <a:xfrm>
            <a:off x="532132" y="3429000"/>
            <a:ext cx="11493500" cy="2057400"/>
          </a:xfrm>
          <a:prstGeom prst="rect">
            <a:avLst/>
          </a:prstGeom>
        </p:spPr>
      </p:pic>
    </p:spTree>
    <p:extLst>
      <p:ext uri="{BB962C8B-B14F-4D97-AF65-F5344CB8AC3E}">
        <p14:creationId xmlns:p14="http://schemas.microsoft.com/office/powerpoint/2010/main" val="1941768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Experiments</a:t>
            </a:r>
          </a:p>
          <a:p>
            <a:pPr lvl="1"/>
            <a:r>
              <a:rPr kumimoji="1" lang="en-US" altLang="zh-CN" dirty="0">
                <a:latin typeface="Times New Roman" panose="02020603050405020304" pitchFamily="18" charset="0"/>
                <a:cs typeface="Times New Roman" panose="02020603050405020304" pitchFamily="18" charset="0"/>
              </a:rPr>
              <a:t>Natural language Generation on summarization, QA, etc.</a:t>
            </a:r>
          </a:p>
          <a:p>
            <a:pPr marL="457200" lvl="1" indent="0">
              <a:buNone/>
            </a:pPr>
            <a:endParaRPr kumimoji="1" lang="en-US" altLang="zh-CN"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0442492-1057-AB4E-A5F6-4AB15C1A10C9}"/>
              </a:ext>
            </a:extLst>
          </p:cNvPr>
          <p:cNvPicPr>
            <a:picLocks noChangeAspect="1"/>
          </p:cNvPicPr>
          <p:nvPr/>
        </p:nvPicPr>
        <p:blipFill>
          <a:blip r:embed="rId2"/>
          <a:stretch>
            <a:fillRect/>
          </a:stretch>
        </p:blipFill>
        <p:spPr>
          <a:xfrm>
            <a:off x="622300" y="2749952"/>
            <a:ext cx="5473700" cy="3048000"/>
          </a:xfrm>
          <a:prstGeom prst="rect">
            <a:avLst/>
          </a:prstGeom>
        </p:spPr>
      </p:pic>
      <p:pic>
        <p:nvPicPr>
          <p:cNvPr id="6" name="图片 5">
            <a:extLst>
              <a:ext uri="{FF2B5EF4-FFF2-40B4-BE49-F238E27FC236}">
                <a16:creationId xmlns:a16="http://schemas.microsoft.com/office/drawing/2014/main" id="{FE9111E0-8658-854E-B45D-650582BF188C}"/>
              </a:ext>
            </a:extLst>
          </p:cNvPr>
          <p:cNvPicPr>
            <a:picLocks noChangeAspect="1"/>
          </p:cNvPicPr>
          <p:nvPr/>
        </p:nvPicPr>
        <p:blipFill>
          <a:blip r:embed="rId3"/>
          <a:stretch>
            <a:fillRect/>
          </a:stretch>
        </p:blipFill>
        <p:spPr>
          <a:xfrm>
            <a:off x="6409441" y="2749952"/>
            <a:ext cx="5295900" cy="3276600"/>
          </a:xfrm>
          <a:prstGeom prst="rect">
            <a:avLst/>
          </a:prstGeom>
        </p:spPr>
      </p:pic>
    </p:spTree>
    <p:extLst>
      <p:ext uri="{BB962C8B-B14F-4D97-AF65-F5344CB8AC3E}">
        <p14:creationId xmlns:p14="http://schemas.microsoft.com/office/powerpoint/2010/main" val="273969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a:latin typeface="Times New Roman" panose="02020603050405020304" pitchFamily="18" charset="0"/>
                <a:cs typeface="Times New Roman" panose="02020603050405020304" pitchFamily="18" charset="0"/>
              </a:rPr>
              <a:t>GPT, MASS and </a:t>
            </a:r>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678813"/>
            <a:ext cx="11642766" cy="5240193"/>
          </a:xfrm>
        </p:spPr>
        <p:txBody>
          <a:bodyPr>
            <a:normAutofit/>
          </a:bodyPr>
          <a:lstStyle/>
          <a:p>
            <a:r>
              <a:rPr kumimoji="1" lang="en-US" altLang="zh-CN" dirty="0">
                <a:latin typeface="Times New Roman" panose="02020603050405020304" pitchFamily="18" charset="0"/>
                <a:cs typeface="Times New Roman" panose="02020603050405020304" pitchFamily="18" charset="0"/>
              </a:rPr>
              <a:t>Configuration:</a:t>
            </a:r>
          </a:p>
          <a:p>
            <a:pPr lvl="1"/>
            <a:r>
              <a:rPr kumimoji="1" lang="en-US" altLang="zh-CN" dirty="0">
                <a:latin typeface="Times New Roman" panose="02020603050405020304" pitchFamily="18" charset="0"/>
                <a:cs typeface="Times New Roman" panose="02020603050405020304" pitchFamily="18" charset="0"/>
              </a:rPr>
              <a:t>GPT2: (extremely) large Transformer, extremely big and diverse monolingual corpus</a:t>
            </a:r>
          </a:p>
          <a:p>
            <a:pPr lvl="1"/>
            <a:r>
              <a:rPr kumimoji="1" lang="en-US" altLang="zh-CN" dirty="0">
                <a:latin typeface="Times New Roman" panose="02020603050405020304" pitchFamily="18" charset="0"/>
                <a:cs typeface="Times New Roman" panose="02020603050405020304" pitchFamily="18" charset="0"/>
              </a:rPr>
              <a:t>MASS: (relatively) small Transformer, multilingual data from WMT</a:t>
            </a:r>
          </a:p>
          <a:p>
            <a:pPr lvl="1"/>
            <a:r>
              <a:rPr kumimoji="1" lang="en-US" altLang="zh-CN" dirty="0" err="1">
                <a:latin typeface="Times New Roman" panose="02020603050405020304" pitchFamily="18" charset="0"/>
                <a:cs typeface="Times New Roman" panose="02020603050405020304" pitchFamily="18" charset="0"/>
              </a:rPr>
              <a:t>UniLM</a:t>
            </a:r>
            <a:r>
              <a:rPr kumimoji="1" lang="en-US" altLang="zh-CN" dirty="0">
                <a:latin typeface="Times New Roman" panose="02020603050405020304" pitchFamily="18" charset="0"/>
                <a:cs typeface="Times New Roman" panose="02020603050405020304" pitchFamily="18" charset="0"/>
              </a:rPr>
              <a:t>: (relatively) large Transformer, monolingual data as used by BERT</a:t>
            </a:r>
          </a:p>
          <a:p>
            <a:r>
              <a:rPr kumimoji="1" lang="en-US" altLang="zh-CN" dirty="0">
                <a:latin typeface="Times New Roman" panose="02020603050405020304" pitchFamily="18" charset="0"/>
                <a:cs typeface="Times New Roman" panose="02020603050405020304" pitchFamily="18" charset="0"/>
              </a:rPr>
              <a:t>Motivation:</a:t>
            </a:r>
          </a:p>
          <a:p>
            <a:pPr lvl="1"/>
            <a:r>
              <a:rPr kumimoji="1" lang="en-US" altLang="zh-CN" dirty="0">
                <a:latin typeface="Times New Roman" panose="02020603050405020304" pitchFamily="18" charset="0"/>
                <a:cs typeface="Times New Roman" panose="02020603050405020304" pitchFamily="18" charset="0"/>
              </a:rPr>
              <a:t>GPT2: Left-to-right auto-regressive language modeling more model parameters</a:t>
            </a:r>
          </a:p>
          <a:p>
            <a:pPr marL="457200" lvl="1" indent="0">
              <a:buNone/>
            </a:pPr>
            <a:r>
              <a:rPr kumimoji="1" lang="en-US" altLang="zh-CN" dirty="0">
                <a:latin typeface="Times New Roman" panose="02020603050405020304" pitchFamily="18" charset="0"/>
                <a:cs typeface="Times New Roman" panose="02020603050405020304" pitchFamily="18" charset="0"/>
              </a:rPr>
              <a:t>and more data.</a:t>
            </a:r>
          </a:p>
          <a:p>
            <a:pPr lvl="1"/>
            <a:r>
              <a:rPr kumimoji="1" lang="en-US" altLang="zh-CN" dirty="0">
                <a:latin typeface="Times New Roman" panose="02020603050405020304" pitchFamily="18" charset="0"/>
                <a:cs typeface="Times New Roman" panose="02020603050405020304" pitchFamily="18" charset="0"/>
              </a:rPr>
              <a:t>MASS: Adapting the BERT-style mass-prediction objective into seq2seq framework.</a:t>
            </a:r>
          </a:p>
          <a:p>
            <a:pPr lvl="1"/>
            <a:r>
              <a:rPr kumimoji="1" lang="en-US" altLang="zh-CN" dirty="0" err="1">
                <a:latin typeface="Times New Roman" panose="02020603050405020304" pitchFamily="18" charset="0"/>
                <a:cs typeface="Times New Roman" panose="02020603050405020304" pitchFamily="18" charset="0"/>
              </a:rPr>
              <a:t>UniLM</a:t>
            </a:r>
            <a:r>
              <a:rPr kumimoji="1" lang="en-US" altLang="zh-CN" dirty="0">
                <a:latin typeface="Times New Roman" panose="02020603050405020304" pitchFamily="18" charset="0"/>
                <a:cs typeface="Times New Roman" panose="02020603050405020304" pitchFamily="18" charset="0"/>
              </a:rPr>
              <a:t>: Unifying GPT, BERT, and seq2seq (different from MASS) objective into Transformer.</a:t>
            </a:r>
          </a:p>
          <a:p>
            <a:pPr lvl="1"/>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0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lang="en" altLang="zh-CN" dirty="0">
                <a:latin typeface="Times New Roman" panose="02020603050405020304" pitchFamily="18" charset="0"/>
                <a:cs typeface="Times New Roman" panose="02020603050405020304" pitchFamily="18" charset="0"/>
              </a:rPr>
              <a:t>GPT, MASS and </a:t>
            </a:r>
            <a:r>
              <a:rPr lang="en" altLang="zh-CN" dirty="0" err="1">
                <a:latin typeface="Times New Roman" panose="02020603050405020304" pitchFamily="18" charset="0"/>
                <a:cs typeface="Times New Roman" panose="02020603050405020304" pitchFamily="18" charset="0"/>
              </a:rPr>
              <a:t>UniLM</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678813"/>
            <a:ext cx="10930247" cy="5240193"/>
          </a:xfrm>
        </p:spPr>
        <p:txBody>
          <a:bodyPr>
            <a:normAutofit/>
          </a:bodyPr>
          <a:lstStyle/>
          <a:p>
            <a:r>
              <a:rPr kumimoji="1" lang="en-US" altLang="zh-CN" dirty="0">
                <a:latin typeface="Times New Roman" panose="02020603050405020304" pitchFamily="18" charset="0"/>
                <a:cs typeface="Times New Roman" panose="02020603050405020304" pitchFamily="18" charset="0"/>
              </a:rPr>
              <a:t>Ability:</a:t>
            </a:r>
          </a:p>
          <a:p>
            <a:pPr lvl="1"/>
            <a:r>
              <a:rPr kumimoji="1" lang="en-US" altLang="zh-CN" dirty="0">
                <a:latin typeface="Times New Roman" panose="02020603050405020304" pitchFamily="18" charset="0"/>
                <a:cs typeface="Times New Roman" panose="02020603050405020304" pitchFamily="18" charset="0"/>
              </a:rPr>
              <a:t>GPT2: zero-shot / low resource </a:t>
            </a:r>
            <a:r>
              <a:rPr kumimoji="1" lang="en" altLang="zh-CN" b="1" dirty="0">
                <a:latin typeface="Times New Roman" panose="02020603050405020304" pitchFamily="18" charset="0"/>
                <a:cs typeface="Times New Roman" panose="02020603050405020304" pitchFamily="18" charset="0"/>
              </a:rPr>
              <a:t>text continuation</a:t>
            </a:r>
            <a:endParaRPr kumimoji="1" lang="en-US" altLang="zh-CN" b="1"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MASS: zero-shot / low resource </a:t>
            </a:r>
            <a:r>
              <a:rPr kumimoji="1" lang="en-US" altLang="zh-CN" b="1" dirty="0">
                <a:latin typeface="Times New Roman" panose="02020603050405020304" pitchFamily="18" charset="0"/>
                <a:cs typeface="Times New Roman" panose="02020603050405020304" pitchFamily="18" charset="0"/>
              </a:rPr>
              <a:t>seq2seq generation</a:t>
            </a:r>
            <a:r>
              <a:rPr kumimoji="1" lang="en-US" altLang="zh-CN" dirty="0">
                <a:latin typeface="Times New Roman" panose="02020603050405020304" pitchFamily="18" charset="0"/>
                <a:cs typeface="Times New Roman" panose="02020603050405020304" pitchFamily="18" charset="0"/>
              </a:rPr>
              <a:t>.</a:t>
            </a:r>
          </a:p>
          <a:p>
            <a:pPr lvl="1"/>
            <a:r>
              <a:rPr kumimoji="1" lang="en-US" altLang="zh-CN" dirty="0" err="1">
                <a:latin typeface="Times New Roman" panose="02020603050405020304" pitchFamily="18" charset="0"/>
                <a:cs typeface="Times New Roman" panose="02020603050405020304" pitchFamily="18" charset="0"/>
              </a:rPr>
              <a:t>UniLM</a:t>
            </a:r>
            <a:r>
              <a:rPr kumimoji="1" lang="en-US" altLang="zh-CN" dirty="0">
                <a:latin typeface="Times New Roman" panose="02020603050405020304" pitchFamily="18" charset="0"/>
                <a:cs typeface="Times New Roman" panose="02020603050405020304" pitchFamily="18" charset="0"/>
              </a:rPr>
              <a:t>: finetuning for both NLU and NLG (</a:t>
            </a:r>
            <a:r>
              <a:rPr kumimoji="1" lang="en" altLang="zh-CN" b="1" dirty="0">
                <a:latin typeface="Times New Roman" panose="02020603050405020304" pitchFamily="18" charset="0"/>
                <a:cs typeface="Times New Roman" panose="02020603050405020304" pitchFamily="18" charset="0"/>
              </a:rPr>
              <a:t>text continuation and </a:t>
            </a:r>
            <a:r>
              <a:rPr kumimoji="1" lang="en-US" altLang="zh-CN" b="1" dirty="0">
                <a:latin typeface="Times New Roman" panose="02020603050405020304" pitchFamily="18" charset="0"/>
                <a:cs typeface="Times New Roman" panose="02020603050405020304" pitchFamily="18" charset="0"/>
              </a:rPr>
              <a:t>seq2seq generation</a:t>
            </a:r>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Differences in generation:</a:t>
            </a:r>
          </a:p>
          <a:p>
            <a:pPr lvl="1"/>
            <a:r>
              <a:rPr kumimoji="1" lang="en-US" altLang="zh-CN" dirty="0">
                <a:latin typeface="Times New Roman" panose="02020603050405020304" pitchFamily="18" charset="0"/>
                <a:cs typeface="Times New Roman" panose="02020603050405020304" pitchFamily="18" charset="0"/>
              </a:rPr>
              <a:t>GPT2: share encoder and decoder, tailored for </a:t>
            </a:r>
            <a:r>
              <a:rPr kumimoji="1" lang="en" altLang="zh-CN" b="1" dirty="0">
                <a:latin typeface="Times New Roman" panose="02020603050405020304" pitchFamily="18" charset="0"/>
                <a:cs typeface="Times New Roman" panose="02020603050405020304" pitchFamily="18" charset="0"/>
              </a:rPr>
              <a:t>text continuation</a:t>
            </a:r>
            <a:r>
              <a:rPr kumimoji="1" lang="en" altLang="zh-CN"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generating by feeding previous outputs.</a:t>
            </a:r>
          </a:p>
          <a:p>
            <a:pPr lvl="1"/>
            <a:r>
              <a:rPr kumimoji="1" lang="en-US" altLang="zh-CN" dirty="0">
                <a:latin typeface="Times New Roman" panose="02020603050405020304" pitchFamily="18" charset="0"/>
                <a:cs typeface="Times New Roman" panose="02020603050405020304" pitchFamily="18" charset="0"/>
              </a:rPr>
              <a:t>MASS: separate encoder and decoder, tailored for </a:t>
            </a:r>
            <a:r>
              <a:rPr kumimoji="1" lang="en-US" altLang="zh-CN" b="1" dirty="0">
                <a:latin typeface="Times New Roman" panose="02020603050405020304" pitchFamily="18" charset="0"/>
                <a:cs typeface="Times New Roman" panose="02020603050405020304" pitchFamily="18" charset="0"/>
              </a:rPr>
              <a:t>seq2seq generation</a:t>
            </a:r>
            <a:r>
              <a:rPr kumimoji="1" lang="en-US" altLang="zh-CN" dirty="0">
                <a:latin typeface="Times New Roman" panose="02020603050405020304" pitchFamily="18" charset="0"/>
                <a:cs typeface="Times New Roman" panose="02020603050405020304" pitchFamily="18" charset="0"/>
              </a:rPr>
              <a:t>, generating by feeding previous outputs.</a:t>
            </a:r>
          </a:p>
          <a:p>
            <a:pPr lvl="1"/>
            <a:r>
              <a:rPr kumimoji="1" lang="en-US" altLang="zh-CN" dirty="0" err="1">
                <a:latin typeface="Times New Roman" panose="02020603050405020304" pitchFamily="18" charset="0"/>
                <a:cs typeface="Times New Roman" panose="02020603050405020304" pitchFamily="18" charset="0"/>
              </a:rPr>
              <a:t>UniLM</a:t>
            </a:r>
            <a:r>
              <a:rPr kumimoji="1" lang="en-US" altLang="zh-CN" dirty="0">
                <a:latin typeface="Times New Roman" panose="02020603050405020304" pitchFamily="18" charset="0"/>
                <a:cs typeface="Times New Roman" panose="02020603050405020304" pitchFamily="18" charset="0"/>
              </a:rPr>
              <a:t>: share decoder and encoder, tailored for </a:t>
            </a:r>
            <a:r>
              <a:rPr kumimoji="1" lang="en" altLang="zh-CN" b="1" dirty="0">
                <a:latin typeface="Times New Roman" panose="02020603050405020304" pitchFamily="18" charset="0"/>
                <a:cs typeface="Times New Roman" panose="02020603050405020304" pitchFamily="18" charset="0"/>
              </a:rPr>
              <a:t>text continuation and </a:t>
            </a:r>
            <a:r>
              <a:rPr kumimoji="1" lang="en-US" altLang="zh-CN" b="1" dirty="0">
                <a:latin typeface="Times New Roman" panose="02020603050405020304" pitchFamily="18" charset="0"/>
                <a:cs typeface="Times New Roman" panose="02020603050405020304" pitchFamily="18" charset="0"/>
              </a:rPr>
              <a:t>seq2seq generation </a:t>
            </a:r>
            <a:r>
              <a:rPr kumimoji="1" lang="en-US" altLang="zh-CN" dirty="0">
                <a:latin typeface="Times New Roman" panose="02020603050405020304" pitchFamily="18" charset="0"/>
                <a:cs typeface="Times New Roman" panose="02020603050405020304" pitchFamily="18" charset="0"/>
              </a:rPr>
              <a:t>(maybe less powerful compared with MASS)</a:t>
            </a:r>
            <a:r>
              <a:rPr kumimoji="1" lang="en" altLang="zh-CN" dirty="0">
                <a:latin typeface="Times New Roman" panose="02020603050405020304" pitchFamily="18" charset="0"/>
                <a:cs typeface="Times New Roman" panose="02020603050405020304" pitchFamily="18" charset="0"/>
              </a:rPr>
              <a:t>,</a:t>
            </a:r>
            <a:r>
              <a:rPr kumimoji="1" lang="en" altLang="zh-CN" b="1"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generating by sequential mask-prediction.</a:t>
            </a:r>
          </a:p>
          <a:p>
            <a:pPr lvl="1"/>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0567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199" y="365125"/>
            <a:ext cx="11595265" cy="1325563"/>
          </a:xfrm>
        </p:spPr>
        <p:txBody>
          <a:bodyPr>
            <a:normAutofit/>
          </a:bodyPr>
          <a:lstStyle/>
          <a:p>
            <a:r>
              <a:rPr kumimoji="1" lang="en-US" altLang="zh-CN" dirty="0">
                <a:latin typeface="Times New Roman" panose="02020603050405020304" pitchFamily="18" charset="0"/>
                <a:cs typeface="Times New Roman" panose="02020603050405020304" pitchFamily="18" charset="0"/>
              </a:rPr>
              <a:t>2. Architecture design for language modeling</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199" y="1825625"/>
            <a:ext cx="11132127" cy="4351338"/>
          </a:xfrm>
        </p:spPr>
        <p:txBody>
          <a:bodyPr>
            <a:normAutofit/>
          </a:bodyPr>
          <a:lstStyle/>
          <a:p>
            <a:r>
              <a:rPr lang="en" altLang="zh-CN" i="1" dirty="0">
                <a:latin typeface="Times New Roman" panose="02020603050405020304" pitchFamily="18" charset="0"/>
                <a:cs typeface="Times New Roman" panose="02020603050405020304" pitchFamily="18" charset="0"/>
              </a:rPr>
              <a:t>Ordered Neurons: Integrating Tree Structures into Recurrent Neural Networks</a:t>
            </a:r>
            <a:r>
              <a:rPr lang="zh-CN" altLang="en-US" i="1" dirty="0">
                <a:latin typeface="Times New Roman" panose="02020603050405020304" pitchFamily="18" charset="0"/>
                <a:cs typeface="Times New Roman" panose="02020603050405020304" pitchFamily="18" charset="0"/>
              </a:rPr>
              <a:t> </a:t>
            </a:r>
            <a:endParaRPr lang="en-US" altLang="zh-CN" i="1" dirty="0">
              <a:latin typeface="Times New Roman" panose="02020603050405020304" pitchFamily="18" charset="0"/>
              <a:cs typeface="Times New Roman" panose="02020603050405020304" pitchFamily="18" charset="0"/>
            </a:endParaRPr>
          </a:p>
          <a:p>
            <a:r>
              <a:rPr lang="en" altLang="zh-CN" i="1" dirty="0" err="1">
                <a:latin typeface="Times New Roman" panose="02020603050405020304" pitchFamily="18" charset="0"/>
                <a:cs typeface="Times New Roman" panose="02020603050405020304" pitchFamily="18" charset="0"/>
              </a:rPr>
              <a:t>Mogrifier</a:t>
            </a:r>
            <a:r>
              <a:rPr lang="en" altLang="zh-CN" i="1" dirty="0">
                <a:latin typeface="Times New Roman" panose="02020603050405020304" pitchFamily="18" charset="0"/>
                <a:cs typeface="Times New Roman" panose="02020603050405020304" pitchFamily="18" charset="0"/>
              </a:rPr>
              <a:t> LSTM </a:t>
            </a:r>
          </a:p>
          <a:p>
            <a:r>
              <a:rPr kumimoji="1" lang="en" altLang="zh-CN" i="1" dirty="0">
                <a:latin typeface="Times New Roman" panose="02020603050405020304" pitchFamily="18" charset="0"/>
                <a:cs typeface="Times New Roman" panose="02020603050405020304" pitchFamily="18" charset="0"/>
              </a:rPr>
              <a:t>Reformer: The Efficient Transformer (memory efficiency)</a:t>
            </a:r>
          </a:p>
          <a:p>
            <a:pPr lvl="1"/>
            <a:endParaRPr kumimoji="1" lang="en-US" altLang="zh-CN" dirty="0">
              <a:latin typeface="Times New Roman" panose="02020603050405020304" pitchFamily="18" charset="0"/>
              <a:cs typeface="Times New Roman" panose="02020603050405020304" pitchFamily="18" charset="0"/>
            </a:endParaRPr>
          </a:p>
          <a:p>
            <a:endParaRPr lang="en" altLang="zh-CN" dirty="0">
              <a:latin typeface="Times New Roman" panose="02020603050405020304" pitchFamily="18" charset="0"/>
              <a:cs typeface="Times New Roman" panose="02020603050405020304" pitchFamily="18" charset="0"/>
            </a:endParaRPr>
          </a:p>
          <a:p>
            <a:endParaRPr lang="en" altLang="zh-CN" dirty="0">
              <a:latin typeface="Times New Roman" panose="02020603050405020304" pitchFamily="18" charset="0"/>
              <a:cs typeface="Times New Roman" panose="02020603050405020304" pitchFamily="18" charset="0"/>
            </a:endParaRPr>
          </a:p>
          <a:p>
            <a:pPr marL="0" indent="0">
              <a:buNone/>
            </a:pPr>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320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Overview</a:t>
            </a:r>
          </a:p>
          <a:p>
            <a:pPr lvl="1"/>
            <a:r>
              <a:rPr lang="en" altLang="zh-CN" dirty="0">
                <a:latin typeface="Times New Roman" panose="02020603050405020304" pitchFamily="18" charset="0"/>
                <a:cs typeface="Times New Roman" panose="02020603050405020304" pitchFamily="18" charset="0"/>
              </a:rPr>
              <a:t>Natural language is </a:t>
            </a:r>
            <a:r>
              <a:rPr lang="en" altLang="zh-CN" b="1" dirty="0">
                <a:latin typeface="Times New Roman" panose="02020603050405020304" pitchFamily="18" charset="0"/>
                <a:cs typeface="Times New Roman" panose="02020603050405020304" pitchFamily="18" charset="0"/>
              </a:rPr>
              <a:t>hierarchically structured</a:t>
            </a:r>
            <a:r>
              <a:rPr lang="en" altLang="zh-CN" dirty="0">
                <a:latin typeface="Times New Roman" panose="02020603050405020304" pitchFamily="18" charset="0"/>
                <a:cs typeface="Times New Roman" panose="02020603050405020304" pitchFamily="18" charset="0"/>
              </a:rPr>
              <a:t>: smaller units (e.g., phrases) are nested within larger units (e.g., clauses). </a:t>
            </a:r>
          </a:p>
          <a:p>
            <a:pPr lvl="1"/>
            <a:r>
              <a:rPr lang="en" altLang="zh-CN" dirty="0">
                <a:latin typeface="Times New Roman" panose="02020603050405020304" pitchFamily="18" charset="0"/>
                <a:cs typeface="Times New Roman" panose="02020603050405020304" pitchFamily="18" charset="0"/>
              </a:rPr>
              <a:t>The introduced </a:t>
            </a:r>
            <a:r>
              <a:rPr lang="en" altLang="zh-CN" b="1" dirty="0">
                <a:latin typeface="Times New Roman" panose="02020603050405020304" pitchFamily="18" charset="0"/>
                <a:cs typeface="Times New Roman" panose="02020603050405020304" pitchFamily="18" charset="0"/>
              </a:rPr>
              <a:t>inductive bias</a:t>
            </a:r>
            <a:r>
              <a:rPr lang="en" altLang="zh-CN" dirty="0">
                <a:latin typeface="Times New Roman" panose="02020603050405020304" pitchFamily="18" charset="0"/>
                <a:cs typeface="Times New Roman" panose="02020603050405020304" pitchFamily="18" charset="0"/>
              </a:rPr>
              <a:t>: 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neurons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LSTM’s memory cell should be </a:t>
            </a:r>
            <a:r>
              <a:rPr lang="en-US" altLang="zh-CN" b="1" dirty="0">
                <a:latin typeface="Times New Roman" panose="02020603050405020304" pitchFamily="18" charset="0"/>
                <a:cs typeface="Times New Roman" panose="02020603050405020304" pitchFamily="18" charset="0"/>
              </a:rPr>
              <a:t>ordered</a:t>
            </a:r>
            <a:r>
              <a:rPr lang="en-US" altLang="zh-CN" dirty="0">
                <a:latin typeface="Times New Roman" panose="02020603050405020304" pitchFamily="18" charset="0"/>
                <a:cs typeface="Times New Roman" panose="02020603050405020304" pitchFamily="18" charset="0"/>
              </a:rPr>
              <a:t>: </a:t>
            </a:r>
            <a:r>
              <a:rPr lang="en" altLang="zh-CN" b="1" dirty="0">
                <a:latin typeface="Times New Roman" panose="02020603050405020304" pitchFamily="18" charset="0"/>
                <a:cs typeface="Times New Roman" panose="02020603050405020304" pitchFamily="18" charset="0"/>
              </a:rPr>
              <a:t>high-ranking neurons </a:t>
            </a:r>
            <a:r>
              <a:rPr lang="en" altLang="zh-CN" dirty="0">
                <a:latin typeface="Times New Roman" panose="02020603050405020304" pitchFamily="18" charset="0"/>
                <a:cs typeface="Times New Roman" panose="02020603050405020304" pitchFamily="18" charset="0"/>
              </a:rPr>
              <a:t>will store long-term information which is kept for a large number of steps, while </a:t>
            </a:r>
            <a:r>
              <a:rPr lang="en" altLang="zh-CN" b="1" dirty="0">
                <a:latin typeface="Times New Roman" panose="02020603050405020304" pitchFamily="18" charset="0"/>
                <a:cs typeface="Times New Roman" panose="02020603050405020304" pitchFamily="18" charset="0"/>
              </a:rPr>
              <a:t>low-ranking neurons </a:t>
            </a:r>
            <a:r>
              <a:rPr lang="en" altLang="zh-CN" dirty="0">
                <a:latin typeface="Times New Roman" panose="02020603050405020304" pitchFamily="18" charset="0"/>
                <a:cs typeface="Times New Roman" panose="02020603050405020304" pitchFamily="18" charset="0"/>
              </a:rPr>
              <a:t>will store short-term information that can be rapidly forgotten. </a:t>
            </a:r>
          </a:p>
          <a:p>
            <a:pPr lvl="1"/>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551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5"/>
            <a:ext cx="11353800" cy="4351338"/>
          </a:xfrm>
        </p:spPr>
        <p:txBody>
          <a:bodyPr/>
          <a:lstStyle/>
          <a:p>
            <a:r>
              <a:rPr lang="en" altLang="zh-CN" dirty="0" err="1">
                <a:latin typeface="Times New Roman" panose="02020603050405020304" pitchFamily="18" charset="0"/>
                <a:cs typeface="Times New Roman" panose="02020603050405020304" pitchFamily="18" charset="0"/>
              </a:rPr>
              <a:t>Hierachical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structures of human languages.</a:t>
            </a: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At each time step, given the input word, dark grey blocks are completely updated while light grey blocks are partially updated. The three groups of neurons have different update frequencies. Topmost groups update less frequently while lower groups are more frequently updated. </a:t>
            </a:r>
          </a:p>
          <a:p>
            <a:pPr marL="457200" lvl="1" indent="0">
              <a:buNone/>
            </a:pPr>
            <a:endParaRPr kumimoji="1"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569BD34-13E0-FF44-A95B-654A22503023}"/>
              </a:ext>
            </a:extLst>
          </p:cNvPr>
          <p:cNvPicPr>
            <a:picLocks noChangeAspect="1"/>
          </p:cNvPicPr>
          <p:nvPr/>
        </p:nvPicPr>
        <p:blipFill>
          <a:blip r:embed="rId2"/>
          <a:stretch>
            <a:fillRect/>
          </a:stretch>
        </p:blipFill>
        <p:spPr>
          <a:xfrm>
            <a:off x="1833704" y="3918710"/>
            <a:ext cx="8524591" cy="2574165"/>
          </a:xfrm>
          <a:prstGeom prst="rect">
            <a:avLst/>
          </a:prstGeom>
        </p:spPr>
      </p:pic>
    </p:spTree>
    <p:extLst>
      <p:ext uri="{BB962C8B-B14F-4D97-AF65-F5344CB8AC3E}">
        <p14:creationId xmlns:p14="http://schemas.microsoft.com/office/powerpoint/2010/main" val="2557321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5"/>
            <a:ext cx="11353800" cy="4351338"/>
          </a:xfrm>
        </p:spPr>
        <p:txBody>
          <a:bodyPr/>
          <a:lstStyle/>
          <a:p>
            <a:r>
              <a:rPr lang="en" altLang="zh-CN" dirty="0">
                <a:latin typeface="Times New Roman" panose="02020603050405020304" pitchFamily="18" charset="0"/>
                <a:cs typeface="Times New Roman" panose="02020603050405020304" pitchFamily="18" charset="0"/>
              </a:rPr>
              <a:t>The injected inductive bias in LSTM cells</a:t>
            </a:r>
            <a:endParaRPr kumimoji="1" lang="en-US" altLang="zh-CN" dirty="0">
              <a:latin typeface="Times New Roman" panose="02020603050405020304" pitchFamily="18" charset="0"/>
              <a:cs typeface="Times New Roman" panose="02020603050405020304" pitchFamily="18" charset="0"/>
            </a:endParaRPr>
          </a:p>
          <a:p>
            <a:pPr lvl="1"/>
            <a:r>
              <a:rPr lang="en" altLang="zh-CN" b="1" dirty="0">
                <a:latin typeface="Times New Roman" panose="02020603050405020304" pitchFamily="18" charset="0"/>
                <a:cs typeface="Times New Roman" panose="02020603050405020304" pitchFamily="18" charset="0"/>
              </a:rPr>
              <a:t>High-ranking</a:t>
            </a:r>
            <a:r>
              <a:rPr lang="en" altLang="zh-CN" dirty="0">
                <a:latin typeface="Times New Roman" panose="02020603050405020304" pitchFamily="18" charset="0"/>
                <a:cs typeface="Times New Roman" panose="02020603050405020304" pitchFamily="18" charset="0"/>
              </a:rPr>
              <a:t> neurons contain long-term or global information that will last anywhere from several time steps to the entire sentence, representing nodes near the root of the tree. </a:t>
            </a:r>
          </a:p>
          <a:p>
            <a:pPr lvl="1"/>
            <a:r>
              <a:rPr lang="en" altLang="zh-CN" b="1" dirty="0">
                <a:latin typeface="Times New Roman" panose="02020603050405020304" pitchFamily="18" charset="0"/>
                <a:cs typeface="Times New Roman" panose="02020603050405020304" pitchFamily="18" charset="0"/>
              </a:rPr>
              <a:t>Low-ranking</a:t>
            </a:r>
            <a:r>
              <a:rPr lang="en" altLang="zh-CN" dirty="0">
                <a:latin typeface="Times New Roman" panose="02020603050405020304" pitchFamily="18" charset="0"/>
                <a:cs typeface="Times New Roman" panose="02020603050405020304" pitchFamily="18" charset="0"/>
              </a:rPr>
              <a:t> neurons encode short-term or local information that only last one or a few time steps, representing smaller constituents.</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F9EC92D-30CB-144D-8F80-FF5313565B1C}"/>
              </a:ext>
            </a:extLst>
          </p:cNvPr>
          <p:cNvPicPr>
            <a:picLocks noChangeAspect="1"/>
          </p:cNvPicPr>
          <p:nvPr/>
        </p:nvPicPr>
        <p:blipFill>
          <a:blip r:embed="rId2"/>
          <a:stretch>
            <a:fillRect/>
          </a:stretch>
        </p:blipFill>
        <p:spPr>
          <a:xfrm>
            <a:off x="1988083" y="4168091"/>
            <a:ext cx="8524591" cy="2574165"/>
          </a:xfrm>
          <a:prstGeom prst="rect">
            <a:avLst/>
          </a:prstGeom>
        </p:spPr>
      </p:pic>
    </p:spTree>
    <p:extLst>
      <p:ext uri="{BB962C8B-B14F-4D97-AF65-F5344CB8AC3E}">
        <p14:creationId xmlns:p14="http://schemas.microsoft.com/office/powerpoint/2010/main" val="1163592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LSTM structure</a:t>
            </a:r>
          </a:p>
          <a:p>
            <a:pPr lvl="1"/>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B6D2C56-97DB-EB46-AA17-490E971BDFB1}"/>
              </a:ext>
            </a:extLst>
          </p:cNvPr>
          <p:cNvPicPr>
            <a:picLocks noChangeAspect="1"/>
          </p:cNvPicPr>
          <p:nvPr/>
        </p:nvPicPr>
        <p:blipFill>
          <a:blip r:embed="rId2"/>
          <a:stretch>
            <a:fillRect/>
          </a:stretch>
        </p:blipFill>
        <p:spPr>
          <a:xfrm>
            <a:off x="6096000" y="2573975"/>
            <a:ext cx="5397500" cy="2654300"/>
          </a:xfrm>
          <a:prstGeom prst="rect">
            <a:avLst/>
          </a:prstGeom>
        </p:spPr>
      </p:pic>
      <p:pic>
        <p:nvPicPr>
          <p:cNvPr id="5" name="图片 4">
            <a:extLst>
              <a:ext uri="{FF2B5EF4-FFF2-40B4-BE49-F238E27FC236}">
                <a16:creationId xmlns:a16="http://schemas.microsoft.com/office/drawing/2014/main" id="{871E1048-A9DB-4041-9949-EAA74F8A89B3}"/>
              </a:ext>
            </a:extLst>
          </p:cNvPr>
          <p:cNvPicPr>
            <a:picLocks noChangeAspect="1"/>
          </p:cNvPicPr>
          <p:nvPr/>
        </p:nvPicPr>
        <p:blipFill>
          <a:blip r:embed="rId3"/>
          <a:stretch>
            <a:fillRect/>
          </a:stretch>
        </p:blipFill>
        <p:spPr>
          <a:xfrm>
            <a:off x="1079417" y="2695697"/>
            <a:ext cx="4832973" cy="2654299"/>
          </a:xfrm>
          <a:prstGeom prst="rect">
            <a:avLst/>
          </a:prstGeom>
        </p:spPr>
      </p:pic>
    </p:spTree>
    <p:extLst>
      <p:ext uri="{BB962C8B-B14F-4D97-AF65-F5344CB8AC3E}">
        <p14:creationId xmlns:p14="http://schemas.microsoft.com/office/powerpoint/2010/main" val="4074832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normAutofit/>
              </a:bodyPr>
              <a:lstStyle/>
              <a:p>
                <a:r>
                  <a:rPr lang="en" altLang="zh-CN" dirty="0">
                    <a:latin typeface="Times New Roman" panose="02020603050405020304" pitchFamily="18" charset="0"/>
                    <a:cs typeface="Times New Roman" panose="02020603050405020304" pitchFamily="18" charset="0"/>
                  </a:rPr>
                  <a:t>Encoding</a:t>
                </a:r>
                <a:r>
                  <a:rPr lang="zh-CN" altLang="en-US" dirty="0">
                    <a:latin typeface="Times New Roman" panose="02020603050405020304" pitchFamily="18" charset="0"/>
                    <a:cs typeface="Times New Roman" panose="02020603050405020304" pitchFamily="18" charset="0"/>
                  </a:rPr>
                  <a:t> </a:t>
                </a:r>
                <a:r>
                  <a:rPr lang="en" altLang="zh-CN" dirty="0" err="1">
                    <a:latin typeface="Times New Roman" panose="02020603050405020304" pitchFamily="18" charset="0"/>
                    <a:cs typeface="Times New Roman" panose="02020603050405020304" pitchFamily="18" charset="0"/>
                  </a:rPr>
                  <a:t>hierachical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structures using LSTM</a:t>
                </a:r>
              </a:p>
              <a:p>
                <a:pPr lvl="1"/>
                <a:r>
                  <a:rPr kumimoji="1" lang="en-US" altLang="zh-CN" b="1" dirty="0">
                    <a:latin typeface="Times New Roman" panose="02020603050405020304" pitchFamily="18" charset="0"/>
                    <a:cs typeface="Times New Roman" panose="02020603050405020304" pitchFamily="18" charset="0"/>
                  </a:rPr>
                  <a:t>Central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idea: update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cell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states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 altLang="zh-CN" b="1" dirty="0">
                    <a:latin typeface="Times New Roman" panose="02020603050405020304" pitchFamily="18" charset="0"/>
                    <a:cs typeface="Times New Roman" panose="02020603050405020304" pitchFamily="18" charset="0"/>
                  </a:rPr>
                  <a:t>piecewise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fashion.</a:t>
                </a:r>
              </a:p>
              <a:p>
                <a:pPr lvl="1"/>
                <a:r>
                  <a:rPr lang="en" altLang="zh-CN" dirty="0">
                    <a:latin typeface="Times New Roman" panose="02020603050405020304" pitchFamily="18" charset="0"/>
                    <a:cs typeface="Times New Roman" panose="02020603050405020304" pitchFamily="18" charset="0"/>
                  </a:rPr>
                  <a:t>The master forget gate </a:t>
                </a:r>
                <a14:m>
                  <m:oMath xmlns:m="http://schemas.openxmlformats.org/officeDocument/2006/math">
                    <m:sSub>
                      <m:sSubPr>
                        <m:ctrlPr>
                          <a:rPr lang="en" altLang="zh-CN" i="1">
                            <a:latin typeface="Cambria Math" panose="02040503050406030204" pitchFamily="18" charset="0"/>
                          </a:rPr>
                        </m:ctrlPr>
                      </m:sSub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𝑡</m:t>
                        </m:r>
                      </m:sub>
                    </m:sSub>
                    <m:r>
                      <a:rPr lang="en-US" altLang="zh-CN" i="1">
                        <a:latin typeface="Cambria Math" panose="02040503050406030204" pitchFamily="18" charset="0"/>
                      </a:rPr>
                      <m:t> </m:t>
                    </m:r>
                  </m:oMath>
                </a14:m>
                <a:r>
                  <a:rPr lang="en" altLang="zh-CN" dirty="0">
                    <a:latin typeface="Times New Roman" panose="02020603050405020304" pitchFamily="18" charset="0"/>
                    <a:cs typeface="Times New Roman" panose="02020603050405020304" pitchFamily="18" charset="0"/>
                  </a:rPr>
                  <a:t>controls the erasing behavior of the model.</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r>
                  <a:rPr lang="en" altLang="zh-CN" dirty="0">
                    <a:latin typeface="Times New Roman" panose="02020603050405020304" pitchFamily="18" charset="0"/>
                    <a:cs typeface="Times New Roman" panose="02020603050405020304" pitchFamily="18" charset="0"/>
                  </a:rPr>
                  <a:t> </a:t>
                </a:r>
              </a:p>
              <a:p>
                <a:pPr lvl="1"/>
                <a:r>
                  <a:rPr lang="en" altLang="zh-CN" dirty="0">
                    <a:latin typeface="Times New Roman" panose="02020603050405020304" pitchFamily="18" charset="0"/>
                    <a:cs typeface="Times New Roman" panose="02020603050405020304" pitchFamily="18" charset="0"/>
                  </a:rPr>
                  <a:t>The master input gate </a:t>
                </a:r>
                <a14:m>
                  <m:oMath xmlns:m="http://schemas.openxmlformats.org/officeDocument/2006/math">
                    <m:sSub>
                      <m:sSubPr>
                        <m:ctrlPr>
                          <a:rPr lang="en" altLang="zh-CN" i="1">
                            <a:latin typeface="Cambria Math" panose="02040503050406030204" pitchFamily="18" charset="0"/>
                          </a:rPr>
                        </m:ctrlPr>
                      </m:sSub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𝑖</m:t>
                            </m:r>
                          </m:e>
                        </m:acc>
                      </m:e>
                      <m:sub>
                        <m:r>
                          <a:rPr lang="en-US" altLang="zh-CN" i="1">
                            <a:latin typeface="Cambria Math" panose="02040503050406030204" pitchFamily="18" charset="0"/>
                          </a:rPr>
                          <m:t>𝑡</m:t>
                        </m:r>
                      </m:sub>
                    </m:sSub>
                  </m:oMath>
                </a14:m>
                <a:r>
                  <a:rPr lang="en" altLang="zh-CN" dirty="0">
                    <a:latin typeface="Times New Roman" panose="02020603050405020304" pitchFamily="18" charset="0"/>
                    <a:cs typeface="Times New Roman" panose="02020603050405020304" pitchFamily="18" charset="0"/>
                  </a:rPr>
                  <a:t> is meant to control the writing mechanism of the model. </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The product of the two master gates represents the overlap of them. </a:t>
                </a:r>
              </a:p>
              <a:p>
                <a:pPr lvl="1"/>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AFE9DA4-4BDA-1B4B-9DA2-641542D17C95}"/>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36973B7-4A9B-AA4E-AD8B-7D95CCF83226}"/>
              </a:ext>
            </a:extLst>
          </p:cNvPr>
          <p:cNvPicPr>
            <a:picLocks noChangeAspect="1"/>
          </p:cNvPicPr>
          <p:nvPr/>
        </p:nvPicPr>
        <p:blipFill>
          <a:blip r:embed="rId3"/>
          <a:stretch>
            <a:fillRect/>
          </a:stretch>
        </p:blipFill>
        <p:spPr>
          <a:xfrm>
            <a:off x="2526599" y="6099113"/>
            <a:ext cx="1471757" cy="471613"/>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A890A91-CE43-E744-81FB-F7B4F2927203}"/>
                  </a:ext>
                </a:extLst>
              </p:cNvPr>
              <p:cNvSpPr/>
              <p:nvPr/>
            </p:nvSpPr>
            <p:spPr>
              <a:xfrm>
                <a:off x="4168857" y="6060064"/>
                <a:ext cx="3698104" cy="400110"/>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 altLang="zh-CN" sz="2000" i="1" smtClean="0">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b="0" i="1" smtClean="0">
                                  <a:latin typeface="Cambria Math" panose="02040503050406030204" pitchFamily="18" charset="0"/>
                                </a:rPr>
                                <m:t>𝑤</m:t>
                              </m:r>
                            </m:e>
                          </m:acc>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 0, 0, 0)</m:t>
                      </m:r>
                    </m:oMath>
                  </m:oMathPara>
                </a14:m>
                <a:endParaRPr lang="en" altLang="zh-CN" sz="2000" dirty="0">
                  <a:latin typeface="Times New Roman" panose="02020603050405020304" pitchFamily="18" charset="0"/>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3A890A91-CE43-E744-81FB-F7B4F2927203}"/>
                  </a:ext>
                </a:extLst>
              </p:cNvPr>
              <p:cNvSpPr>
                <a:spLocks noRot="1" noChangeAspect="1" noMove="1" noResize="1" noEditPoints="1" noAdjustHandles="1" noChangeArrowheads="1" noChangeShapeType="1" noTextEdit="1"/>
              </p:cNvSpPr>
              <p:nvPr/>
            </p:nvSpPr>
            <p:spPr>
              <a:xfrm>
                <a:off x="4168857" y="6060064"/>
                <a:ext cx="3698104" cy="400110"/>
              </a:xfrm>
              <a:prstGeom prst="rect">
                <a:avLst/>
              </a:prstGeom>
              <a:blipFill>
                <a:blip r:embed="rId4"/>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5115153-0650-3A4D-BBFC-46B8C7DDA45E}"/>
                  </a:ext>
                </a:extLst>
              </p:cNvPr>
              <p:cNvSpPr txBox="1"/>
              <p:nvPr/>
            </p:nvSpPr>
            <p:spPr>
              <a:xfrm>
                <a:off x="4374407" y="3225536"/>
                <a:ext cx="3035795" cy="6903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 altLang="zh-CN" sz="2000" i="1">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i="1">
                                  <a:latin typeface="Cambria Math" panose="02040503050406030204" pitchFamily="18" charset="0"/>
                                </a:rPr>
                                <m:t>𝑓</m:t>
                              </m:r>
                            </m:e>
                          </m:acc>
                        </m:e>
                        <m:sub>
                          <m:r>
                            <a:rPr lang="en-US" altLang="zh-CN" sz="2000" i="1">
                              <a:latin typeface="Cambria Math" panose="02040503050406030204" pitchFamily="18" charset="0"/>
                            </a:rPr>
                            <m:t>𝑡</m:t>
                          </m:r>
                        </m:sub>
                      </m:sSub>
                      <m:r>
                        <a:rPr lang="en-US" altLang="zh-CN" sz="2000" i="1">
                          <a:latin typeface="Cambria Math" panose="02040503050406030204" pitchFamily="18" charset="0"/>
                        </a:rPr>
                        <m:t>=(0, 0, 0, 1, 1, 1, 1, 1)</m:t>
                      </m:r>
                    </m:oMath>
                  </m:oMathPara>
                </a14:m>
                <a:endParaRPr lang="en" altLang="zh-CN" sz="2000"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55115153-0650-3A4D-BBFC-46B8C7DDA45E}"/>
                  </a:ext>
                </a:extLst>
              </p:cNvPr>
              <p:cNvSpPr txBox="1">
                <a:spLocks noRot="1" noChangeAspect="1" noMove="1" noResize="1" noEditPoints="1" noAdjustHandles="1" noChangeArrowheads="1" noChangeShapeType="1" noTextEdit="1"/>
              </p:cNvSpPr>
              <p:nvPr/>
            </p:nvSpPr>
            <p:spPr>
              <a:xfrm>
                <a:off x="4374407" y="3225536"/>
                <a:ext cx="3035795" cy="6903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92A59E2-CBA5-F74E-BAA5-ECBB7970692B}"/>
                  </a:ext>
                </a:extLst>
              </p:cNvPr>
              <p:cNvSpPr txBox="1"/>
              <p:nvPr/>
            </p:nvSpPr>
            <p:spPr>
              <a:xfrm>
                <a:off x="4168857" y="4482341"/>
                <a:ext cx="3035795" cy="677108"/>
              </a:xfrm>
              <a:prstGeom prst="rect">
                <a:avLst/>
              </a:prstGeom>
              <a:noFill/>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 altLang="zh-CN" sz="2000" i="1">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i="1">
                                  <a:latin typeface="Cambria Math" panose="02040503050406030204" pitchFamily="18" charset="0"/>
                                </a:rPr>
                                <m:t>𝑖</m:t>
                              </m:r>
                            </m:e>
                          </m:acc>
                        </m:e>
                        <m:sub>
                          <m:r>
                            <a:rPr lang="en-US" altLang="zh-CN" sz="2000" i="1">
                              <a:latin typeface="Cambria Math" panose="02040503050406030204" pitchFamily="18" charset="0"/>
                            </a:rPr>
                            <m:t>𝑡</m:t>
                          </m:r>
                        </m:sub>
                      </m:sSub>
                      <m:r>
                        <a:rPr lang="en-US" altLang="zh-CN" sz="2000" i="1">
                          <a:latin typeface="Cambria Math" panose="02040503050406030204" pitchFamily="18" charset="0"/>
                        </a:rPr>
                        <m:t>=(1,1,1,1, 1, 0, 0, 0)</m:t>
                      </m:r>
                    </m:oMath>
                  </m:oMathPara>
                </a14:m>
                <a:endParaRPr lang="en" altLang="zh-CN" sz="2000"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292A59E2-CBA5-F74E-BAA5-ECBB7970692B}"/>
                  </a:ext>
                </a:extLst>
              </p:cNvPr>
              <p:cNvSpPr txBox="1">
                <a:spLocks noRot="1" noChangeAspect="1" noMove="1" noResize="1" noEditPoints="1" noAdjustHandles="1" noChangeArrowheads="1" noChangeShapeType="1" noTextEdit="1"/>
              </p:cNvSpPr>
              <p:nvPr/>
            </p:nvSpPr>
            <p:spPr>
              <a:xfrm>
                <a:off x="4168857" y="4482341"/>
                <a:ext cx="3035795" cy="677108"/>
              </a:xfrm>
              <a:prstGeom prst="rect">
                <a:avLst/>
              </a:prstGeom>
              <a:blipFill>
                <a:blip r:embed="rId6"/>
                <a:stretch>
                  <a:fillRect r="-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8035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1. Pretraining for natural language generation</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kumimoji="1" lang="en-US" altLang="zh-CN" i="1" dirty="0">
                <a:latin typeface="Times New Roman" panose="02020603050405020304" pitchFamily="18" charset="0"/>
                <a:cs typeface="Times New Roman" panose="02020603050405020304" pitchFamily="18" charset="0"/>
              </a:rPr>
              <a:t>GPT2: </a:t>
            </a:r>
            <a:r>
              <a:rPr lang="en" altLang="zh-CN" i="1" dirty="0">
                <a:latin typeface="Times New Roman" panose="02020603050405020304" pitchFamily="18" charset="0"/>
                <a:cs typeface="Times New Roman" panose="02020603050405020304" pitchFamily="18" charset="0"/>
              </a:rPr>
              <a:t>Language Models are Unsupervised Multitask Learners </a:t>
            </a:r>
            <a:endParaRPr kumimoji="1" lang="en-US" altLang="zh-CN" i="1" dirty="0">
              <a:latin typeface="Times New Roman" panose="02020603050405020304" pitchFamily="18" charset="0"/>
              <a:cs typeface="Times New Roman" panose="02020603050405020304" pitchFamily="18" charset="0"/>
            </a:endParaRPr>
          </a:p>
          <a:p>
            <a:r>
              <a:rPr lang="en" altLang="zh-CN" i="1" dirty="0">
                <a:latin typeface="Times New Roman" panose="02020603050405020304" pitchFamily="18" charset="0"/>
                <a:cs typeface="Times New Roman" panose="02020603050405020304" pitchFamily="18" charset="0"/>
              </a:rPr>
              <a:t>MASS: Masked Sequence to Sequence Pre-training for Language Generation </a:t>
            </a:r>
          </a:p>
          <a:p>
            <a:r>
              <a:rPr lang="en" altLang="zh-CN" i="1" dirty="0" err="1">
                <a:latin typeface="Times New Roman" panose="02020603050405020304" pitchFamily="18" charset="0"/>
                <a:cs typeface="Times New Roman" panose="02020603050405020304" pitchFamily="18" charset="0"/>
              </a:rPr>
              <a:t>UniLM</a:t>
            </a:r>
            <a:r>
              <a:rPr lang="en" altLang="zh-CN" i="1" dirty="0">
                <a:latin typeface="Times New Roman" panose="02020603050405020304" pitchFamily="18" charset="0"/>
                <a:cs typeface="Times New Roman" panose="02020603050405020304" pitchFamily="18" charset="0"/>
              </a:rPr>
              <a:t>: Unified Language Model Pre-training for Natural Language Understanding and Generation </a:t>
            </a:r>
          </a:p>
          <a:p>
            <a:pPr marL="0" indent="0">
              <a:buNone/>
            </a:pPr>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7635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168941"/>
              </a:xfrm>
            </p:spPr>
            <p:txBody>
              <a:bodyPr>
                <a:normAutofit/>
              </a:bodyPr>
              <a:lstStyle/>
              <a:p>
                <a:r>
                  <a:rPr lang="en" altLang="zh-CN" dirty="0">
                    <a:latin typeface="Times New Roman" panose="02020603050405020304" pitchFamily="18" charset="0"/>
                    <a:cs typeface="Times New Roman" panose="02020603050405020304" pitchFamily="18" charset="0"/>
                  </a:rPr>
                  <a:t>Encoding</a:t>
                </a:r>
                <a:r>
                  <a:rPr lang="zh-CN" altLang="en-US" dirty="0">
                    <a:latin typeface="Times New Roman" panose="02020603050405020304" pitchFamily="18" charset="0"/>
                    <a:cs typeface="Times New Roman" panose="02020603050405020304" pitchFamily="18" charset="0"/>
                  </a:rPr>
                  <a:t> </a:t>
                </a:r>
                <a:r>
                  <a:rPr lang="en" altLang="zh-CN" dirty="0" err="1">
                    <a:latin typeface="Times New Roman" panose="02020603050405020304" pitchFamily="18" charset="0"/>
                    <a:cs typeface="Times New Roman" panose="02020603050405020304" pitchFamily="18" charset="0"/>
                  </a:rPr>
                  <a:t>hierachical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structures using LSTM</a:t>
                </a:r>
              </a:p>
              <a:p>
                <a:pPr marL="0" indent="0">
                  <a:buNone/>
                </a:pPr>
                <a:endParaRPr lang="en-US"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Updating the original input gate </a:t>
                </a:r>
                <a14:m>
                  <m:oMath xmlns:m="http://schemas.openxmlformats.org/officeDocument/2006/math">
                    <m:sSub>
                      <m:sSubPr>
                        <m:ctrlPr>
                          <a:rPr lang="en" altLang="zh-CN" i="1" smtClean="0">
                            <a:latin typeface="Cambria Math" panose="02040503050406030204" pitchFamily="18" charset="0"/>
                          </a:rPr>
                        </m:ctrlPr>
                      </m:sSubPr>
                      <m:e>
                        <m:acc>
                          <m:accPr>
                            <m:chr m:val="̂"/>
                            <m:ctrlPr>
                              <a:rPr lang="en"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𝑡</m:t>
                        </m:r>
                      </m:sub>
                    </m:sSub>
                  </m:oMath>
                </a14:m>
                <a:r>
                  <a:rPr lang="en" altLang="zh-CN" dirty="0">
                    <a:latin typeface="Times New Roman" panose="02020603050405020304" pitchFamily="18" charset="0"/>
                    <a:cs typeface="Times New Roman" panose="02020603050405020304" pitchFamily="18" charset="0"/>
                  </a:rPr>
                  <a:t> using the master forget gate:</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i="1" dirty="0">
                  <a:latin typeface="Times New Roman" panose="02020603050405020304" pitchFamily="18" charset="0"/>
                  <a:cs typeface="Times New Roman" panose="02020603050405020304" pitchFamily="18" charset="0"/>
                </a:endParaRPr>
              </a:p>
              <a:p>
                <a:pPr marL="457200" lvl="1" indent="0">
                  <a:buNone/>
                </a:pPr>
                <a:r>
                  <a:rPr lang="en" altLang="zh-CN" dirty="0">
                    <a:latin typeface="Times New Roman" panose="02020603050405020304" pitchFamily="18" charset="0"/>
                    <a:cs typeface="Times New Roman" panose="02020603050405020304" pitchFamily="18" charset="0"/>
                  </a:rPr>
                  <a:t> </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Updating the original input gate </a:t>
                </a:r>
                <a14:m>
                  <m:oMath xmlns:m="http://schemas.openxmlformats.org/officeDocument/2006/math">
                    <m:sSub>
                      <m:sSubPr>
                        <m:ctrlPr>
                          <a:rPr lang="en" altLang="zh-CN" i="1">
                            <a:latin typeface="Cambria Math" panose="02040503050406030204" pitchFamily="18" charset="0"/>
                          </a:rPr>
                        </m:ctrlPr>
                      </m:sSubPr>
                      <m:e>
                        <m:acc>
                          <m:accPr>
                            <m:chr m:val="̂"/>
                            <m:ctrlPr>
                              <a:rPr lang="en" altLang="zh-CN" i="1" smtClean="0">
                                <a:latin typeface="Cambria Math" panose="02040503050406030204" pitchFamily="18" charset="0"/>
                              </a:rPr>
                            </m:ctrlPr>
                          </m:accPr>
                          <m:e>
                            <m:r>
                              <a:rPr lang="en-US" altLang="zh-CN" b="0" i="1" smtClean="0">
                                <a:latin typeface="Cambria Math" panose="02040503050406030204" pitchFamily="18" charset="0"/>
                              </a:rPr>
                              <m:t>𝑖</m:t>
                            </m:r>
                          </m:e>
                        </m:acc>
                      </m:e>
                      <m:sub>
                        <m:r>
                          <a:rPr lang="en-US" altLang="zh-CN" i="1">
                            <a:latin typeface="Cambria Math" panose="02040503050406030204" pitchFamily="18" charset="0"/>
                          </a:rPr>
                          <m:t>𝑡</m:t>
                        </m:r>
                      </m:sub>
                    </m:sSub>
                  </m:oMath>
                </a14:m>
                <a:r>
                  <a:rPr lang="en" altLang="zh-CN" dirty="0">
                    <a:latin typeface="Times New Roman" panose="02020603050405020304" pitchFamily="18" charset="0"/>
                    <a:cs typeface="Times New Roman" panose="02020603050405020304" pitchFamily="18" charset="0"/>
                  </a:rPr>
                  <a:t> using the master input gate:</a:t>
                </a: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AFE9DA4-4BDA-1B4B-9DA2-641542D17C95}"/>
                  </a:ext>
                </a:extLst>
              </p:cNvPr>
              <p:cNvSpPr>
                <a:spLocks noGrp="1" noRot="1" noChangeAspect="1" noMove="1" noResize="1" noEditPoints="1" noAdjustHandles="1" noChangeArrowheads="1" noChangeShapeType="1" noTextEdit="1"/>
              </p:cNvSpPr>
              <p:nvPr>
                <p:ph idx="1"/>
              </p:nvPr>
            </p:nvSpPr>
            <p:spPr>
              <a:xfrm>
                <a:off x="838200" y="1825624"/>
                <a:ext cx="10515600" cy="5168941"/>
              </a:xfrm>
              <a:blipFill>
                <a:blip r:embed="rId2"/>
                <a:stretch>
                  <a:fillRect l="-965" t="-22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069C918-6F21-7140-90FA-2711B22DCFE8}"/>
              </a:ext>
            </a:extLst>
          </p:cNvPr>
          <p:cNvPicPr>
            <a:picLocks noChangeAspect="1"/>
          </p:cNvPicPr>
          <p:nvPr/>
        </p:nvPicPr>
        <p:blipFill>
          <a:blip r:embed="rId3"/>
          <a:stretch>
            <a:fillRect/>
          </a:stretch>
        </p:blipFill>
        <p:spPr>
          <a:xfrm>
            <a:off x="2228850" y="3382495"/>
            <a:ext cx="7734300" cy="546100"/>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1532391-BFB8-8E47-9C5C-564D5E43A3CB}"/>
                  </a:ext>
                </a:extLst>
              </p:cNvPr>
              <p:cNvSpPr txBox="1"/>
              <p:nvPr/>
            </p:nvSpPr>
            <p:spPr>
              <a:xfrm>
                <a:off x="1827533" y="4028067"/>
                <a:ext cx="9050264" cy="694485"/>
              </a:xfrm>
              <a:prstGeom prst="rect">
                <a:avLst/>
              </a:prstGeom>
              <a:noFill/>
            </p:spPr>
            <p:txBody>
              <a:bodyPr wrap="square" rtlCol="0">
                <a:spAutoFit/>
              </a:bodyPr>
              <a:lstStyle/>
              <a:p>
                <a14:m>
                  <m:oMath xmlns:m="http://schemas.openxmlformats.org/officeDocument/2006/math">
                    <m:sSub>
                      <m:sSubPr>
                        <m:ctrlPr>
                          <a:rPr lang="en" altLang="zh-CN" sz="2000" i="1" smtClean="0">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i="1">
                                <a:latin typeface="Cambria Math" panose="02040503050406030204" pitchFamily="18" charset="0"/>
                              </a:rPr>
                              <m:t>𝑓</m:t>
                            </m:r>
                          </m:e>
                        </m:acc>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0, 0, 0, 1, 1, 0, 0, 0</m:t>
                        </m:r>
                      </m:e>
                    </m:d>
                    <m:r>
                      <a:rPr lang="en-US" altLang="zh-CN" sz="2000" b="0" i="1" smtClean="0">
                        <a:latin typeface="Cambria Math" panose="02040503050406030204" pitchFamily="18" charset="0"/>
                      </a:rPr>
                      <m:t> </m:t>
                    </m:r>
                    <m:r>
                      <m:rPr>
                        <m:sty m:val="p"/>
                      </m:rPr>
                      <a:rPr lang="en" altLang="zh-CN" sz="2000" i="1" smtClean="0">
                        <a:latin typeface="Cambria Math" panose="02040503050406030204" pitchFamily="18" charset="0"/>
                      </a:rPr>
                      <m:t>o</m:t>
                    </m:r>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𝑡</m:t>
                        </m:r>
                      </m:sub>
                    </m:sSub>
                  </m:oMath>
                </a14:m>
                <a:r>
                  <a:rPr lang="en" altLang="zh-CN" sz="2000" dirty="0">
                    <a:latin typeface="Times New Roman" panose="02020603050405020304" pitchFamily="18" charset="0"/>
                    <a:cs typeface="Times New Roman" panose="02020603050405020304" pitchFamily="18" charset="0"/>
                  </a:rPr>
                  <a:t>  + </a:t>
                </a:r>
                <a14:m>
                  <m:oMath xmlns:m="http://schemas.openxmlformats.org/officeDocument/2006/math">
                    <m:r>
                      <a:rPr lang="en-US" altLang="zh-CN" sz="2000" i="1">
                        <a:latin typeface="Cambria Math" panose="02040503050406030204" pitchFamily="18" charset="0"/>
                      </a:rPr>
                      <m:t>(0, 0, 0, </m:t>
                    </m:r>
                    <m:r>
                      <a:rPr lang="en-US" altLang="zh-CN" sz="2000" b="0" i="1" smtClean="0">
                        <a:latin typeface="Cambria Math" panose="02040503050406030204" pitchFamily="18" charset="0"/>
                      </a:rPr>
                      <m:t>0</m:t>
                    </m:r>
                    <m:r>
                      <a:rPr lang="en-US" altLang="zh-CN" sz="2000" i="1">
                        <a:latin typeface="Cambria Math" panose="02040503050406030204" pitchFamily="18" charset="0"/>
                      </a:rPr>
                      <m:t>, </m:t>
                    </m:r>
                    <m:r>
                      <a:rPr lang="en-US" altLang="zh-CN" sz="2000" b="0" i="1" smtClean="0">
                        <a:latin typeface="Cambria Math" panose="02040503050406030204" pitchFamily="18" charset="0"/>
                      </a:rPr>
                      <m:t>0</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oMath>
                </a14:m>
                <a:r>
                  <a:rPr lang="en"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rPr>
                      <m:t>=(0, 0, 0,</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,4</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oMath>
                </a14:m>
                <a:r>
                  <a:rPr lang="en" altLang="zh-CN" sz="2000" dirty="0">
                    <a:latin typeface="Times New Roman" panose="02020603050405020304" pitchFamily="18" charset="0"/>
                    <a:cs typeface="Times New Roman" panose="02020603050405020304" pitchFamily="18" charset="0"/>
                  </a:rPr>
                  <a:t> </a:t>
                </a:r>
              </a:p>
              <a:p>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21532391-BFB8-8E47-9C5C-564D5E43A3CB}"/>
                  </a:ext>
                </a:extLst>
              </p:cNvPr>
              <p:cNvSpPr txBox="1">
                <a:spLocks noRot="1" noChangeAspect="1" noMove="1" noResize="1" noEditPoints="1" noAdjustHandles="1" noChangeArrowheads="1" noChangeShapeType="1" noTextEdit="1"/>
              </p:cNvSpPr>
              <p:nvPr/>
            </p:nvSpPr>
            <p:spPr>
              <a:xfrm>
                <a:off x="1827533" y="4028067"/>
                <a:ext cx="9050264" cy="694485"/>
              </a:xfrm>
              <a:prstGeom prst="rect">
                <a:avLst/>
              </a:prstGeom>
              <a:blipFill>
                <a:blip r:embed="rId4"/>
                <a:stretch>
                  <a:fillRect l="-281" t="-178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337337E-C45B-7B4A-8E5A-CC93724663D4}"/>
              </a:ext>
            </a:extLst>
          </p:cNvPr>
          <p:cNvPicPr>
            <a:picLocks noChangeAspect="1"/>
          </p:cNvPicPr>
          <p:nvPr/>
        </p:nvPicPr>
        <p:blipFill>
          <a:blip r:embed="rId5"/>
          <a:stretch>
            <a:fillRect/>
          </a:stretch>
        </p:blipFill>
        <p:spPr>
          <a:xfrm>
            <a:off x="2317750" y="5417928"/>
            <a:ext cx="7556500" cy="622300"/>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2E7C75C-4382-F546-ABBF-40A84FCE963B}"/>
                  </a:ext>
                </a:extLst>
              </p:cNvPr>
              <p:cNvSpPr txBox="1"/>
              <p:nvPr/>
            </p:nvSpPr>
            <p:spPr>
              <a:xfrm>
                <a:off x="1934411" y="6259650"/>
                <a:ext cx="9050264" cy="713978"/>
              </a:xfrm>
              <a:prstGeom prst="rect">
                <a:avLst/>
              </a:prstGeom>
              <a:noFill/>
            </p:spPr>
            <p:txBody>
              <a:bodyPr wrap="square" rtlCol="0">
                <a:spAutoFit/>
              </a:bodyPr>
              <a:lstStyle/>
              <a:p>
                <a14:m>
                  <m:oMath xmlns:m="http://schemas.openxmlformats.org/officeDocument/2006/math">
                    <m:sSub>
                      <m:sSubPr>
                        <m:ctrlPr>
                          <a:rPr lang="en" altLang="zh-CN" sz="2000" i="1" smtClean="0">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b="0" i="1" smtClean="0">
                                <a:latin typeface="Cambria Math" panose="02040503050406030204" pitchFamily="18" charset="0"/>
                              </a:rPr>
                              <m:t>𝑖</m:t>
                            </m:r>
                          </m:e>
                        </m:acc>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smtClean="0">
                            <a:latin typeface="Cambria Math" panose="02040503050406030204" pitchFamily="18" charset="0"/>
                          </a:rPr>
                          <m:t>0</m:t>
                        </m:r>
                        <m:r>
                          <a:rPr lang="en-US" altLang="zh-CN" sz="2000" i="1">
                            <a:latin typeface="Cambria Math" panose="02040503050406030204" pitchFamily="18" charset="0"/>
                          </a:rPr>
                          <m:t>, 0, 0, 1, 1, 0, 0, 0</m:t>
                        </m:r>
                      </m:e>
                    </m:d>
                    <m:r>
                      <a:rPr lang="en-US" altLang="zh-CN" sz="2000" b="0" i="1" smtClean="0">
                        <a:latin typeface="Cambria Math" panose="02040503050406030204" pitchFamily="18" charset="0"/>
                      </a:rPr>
                      <m:t> </m:t>
                    </m:r>
                    <m:r>
                      <m:rPr>
                        <m:sty m:val="p"/>
                      </m:rPr>
                      <a:rPr lang="en" altLang="zh-CN" sz="2000" i="1" smtClean="0">
                        <a:latin typeface="Cambria Math" panose="02040503050406030204" pitchFamily="18" charset="0"/>
                      </a:rPr>
                      <m:t>o</m:t>
                    </m:r>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𝑖</m:t>
                        </m:r>
                      </m:e>
                      <m:sub>
                        <m:r>
                          <a:rPr lang="en-US" altLang="zh-CN" sz="2000" b="0" i="1" smtClean="0">
                            <a:latin typeface="Cambria Math" panose="02040503050406030204" pitchFamily="18" charset="0"/>
                          </a:rPr>
                          <m:t>𝑡</m:t>
                        </m:r>
                      </m:sub>
                    </m:sSub>
                  </m:oMath>
                </a14:m>
                <a:r>
                  <a:rPr lang="en" altLang="zh-CN" sz="2000" dirty="0">
                    <a:latin typeface="Times New Roman" panose="02020603050405020304" pitchFamily="18" charset="0"/>
                    <a:cs typeface="Times New Roman" panose="02020603050405020304" pitchFamily="18" charset="0"/>
                  </a:rPr>
                  <a:t>  + </a:t>
                </a:r>
                <a14:m>
                  <m:oMath xmlns:m="http://schemas.openxmlformats.org/officeDocument/2006/math">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0</m:t>
                    </m:r>
                    <m:r>
                      <a:rPr lang="en-US" altLang="zh-CN" sz="2000" i="1">
                        <a:latin typeface="Cambria Math" panose="02040503050406030204" pitchFamily="18" charset="0"/>
                      </a:rPr>
                      <m:t>, </m:t>
                    </m:r>
                    <m:r>
                      <a:rPr lang="en-US" altLang="zh-CN" sz="2000" b="0" i="1" smtClean="0">
                        <a:latin typeface="Cambria Math" panose="02040503050406030204" pitchFamily="18" charset="0"/>
                      </a:rPr>
                      <m:t>0</m:t>
                    </m:r>
                    <m:r>
                      <a:rPr lang="en-US" altLang="zh-CN" sz="2000" i="1">
                        <a:latin typeface="Cambria Math" panose="02040503050406030204" pitchFamily="18" charset="0"/>
                      </a:rPr>
                      <m:t>, </m:t>
                    </m:r>
                    <m:r>
                      <a:rPr lang="en-US" altLang="zh-CN" sz="2000" b="0" i="1" smtClean="0">
                        <a:latin typeface="Cambria Math" panose="02040503050406030204" pitchFamily="18" charset="0"/>
                      </a:rPr>
                      <m:t>0</m:t>
                    </m:r>
                    <m:r>
                      <a:rPr lang="en-US" altLang="zh-CN" sz="2000" i="1">
                        <a:latin typeface="Cambria Math" panose="02040503050406030204" pitchFamily="18" charset="0"/>
                      </a:rPr>
                      <m:t>, </m:t>
                    </m:r>
                    <m:r>
                      <a:rPr lang="en-US" altLang="zh-CN" sz="2000" b="0" i="1" smtClean="0">
                        <a:latin typeface="Cambria Math" panose="02040503050406030204" pitchFamily="18" charset="0"/>
                      </a:rPr>
                      <m:t>0</m:t>
                    </m:r>
                    <m:r>
                      <a:rPr lang="en-US" altLang="zh-CN" sz="2000" i="1">
                        <a:latin typeface="Cambria Math" panose="02040503050406030204" pitchFamily="18" charset="0"/>
                      </a:rPr>
                      <m:t>, </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oMath>
                </a14:m>
                <a:r>
                  <a:rPr lang="en"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𝑖</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𝑖</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,4</m:t>
                        </m:r>
                      </m:sub>
                    </m:sSub>
                    <m:r>
                      <a:rPr lang="en-US" altLang="zh-CN" sz="2000" i="1">
                        <a:latin typeface="Cambria Math" panose="02040503050406030204" pitchFamily="18" charset="0"/>
                      </a:rPr>
                      <m:t>,</m:t>
                    </m:r>
                    <m:r>
                      <a:rPr lang="en-US" altLang="zh-CN" sz="2000" i="1" smtClean="0">
                        <a:latin typeface="Cambria Math" panose="02040503050406030204" pitchFamily="18" charset="0"/>
                      </a:rPr>
                      <m:t>0</m:t>
                    </m:r>
                    <m:r>
                      <a:rPr lang="en-US" altLang="zh-CN" sz="2000" i="1">
                        <a:latin typeface="Cambria Math" panose="02040503050406030204" pitchFamily="18" charset="0"/>
                      </a:rPr>
                      <m:t>, </m:t>
                    </m:r>
                    <m:r>
                      <a:rPr lang="en-US" altLang="zh-CN" sz="2000" b="0" i="1" smtClean="0">
                        <a:latin typeface="Cambria Math" panose="02040503050406030204" pitchFamily="18" charset="0"/>
                      </a:rPr>
                      <m:t>0</m:t>
                    </m:r>
                    <m:r>
                      <a:rPr lang="en-US" altLang="zh-CN" sz="2000" i="1">
                        <a:latin typeface="Cambria Math" panose="02040503050406030204" pitchFamily="18" charset="0"/>
                      </a:rPr>
                      <m:t>, </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oMath>
                </a14:m>
                <a:r>
                  <a:rPr lang="en" altLang="zh-CN" sz="2000" dirty="0">
                    <a:latin typeface="Times New Roman" panose="02020603050405020304" pitchFamily="18" charset="0"/>
                    <a:cs typeface="Times New Roman" panose="02020603050405020304" pitchFamily="18" charset="0"/>
                  </a:rPr>
                  <a:t> </a:t>
                </a:r>
              </a:p>
              <a:p>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52E7C75C-4382-F546-ABBF-40A84FCE963B}"/>
                  </a:ext>
                </a:extLst>
              </p:cNvPr>
              <p:cNvSpPr txBox="1">
                <a:spLocks noRot="1" noChangeAspect="1" noMove="1" noResize="1" noEditPoints="1" noAdjustHandles="1" noChangeArrowheads="1" noChangeShapeType="1" noTextEdit="1"/>
              </p:cNvSpPr>
              <p:nvPr/>
            </p:nvSpPr>
            <p:spPr>
              <a:xfrm>
                <a:off x="1934411" y="6259650"/>
                <a:ext cx="9050264" cy="713978"/>
              </a:xfrm>
              <a:prstGeom prst="rect">
                <a:avLst/>
              </a:prstGeom>
              <a:blipFill>
                <a:blip r:embed="rId6"/>
                <a:stretch>
                  <a:fillRect t="-35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C8C4F20-7189-5040-B901-7A7ABA03676F}"/>
                  </a:ext>
                </a:extLst>
              </p:cNvPr>
              <p:cNvSpPr/>
              <p:nvPr/>
            </p:nvSpPr>
            <p:spPr>
              <a:xfrm>
                <a:off x="7713786" y="2310281"/>
                <a:ext cx="3698104" cy="400110"/>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 altLang="zh-CN" sz="2000" i="1" smtClean="0">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b="0" i="1" smtClean="0">
                                  <a:latin typeface="Cambria Math" panose="02040503050406030204" pitchFamily="18" charset="0"/>
                                </a:rPr>
                                <m:t>𝑤</m:t>
                              </m:r>
                            </m:e>
                          </m:acc>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r>
                        <a:rPr lang="en-US" altLang="zh-CN" sz="2000" b="0" i="1" smtClean="0">
                          <a:latin typeface="Cambria Math" panose="02040503050406030204" pitchFamily="18" charset="0"/>
                        </a:rPr>
                        <m:t>0</m:t>
                      </m:r>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i="1">
                          <a:latin typeface="Cambria Math" panose="02040503050406030204" pitchFamily="18" charset="0"/>
                        </a:rPr>
                        <m:t>, </m:t>
                      </m:r>
                      <m:r>
                        <a:rPr lang="en-US" altLang="zh-CN" sz="2000" b="0" i="1" smtClean="0">
                          <a:latin typeface="Cambria Math" panose="02040503050406030204" pitchFamily="18" charset="0"/>
                        </a:rPr>
                        <m:t>1</m:t>
                      </m:r>
                      <m:r>
                        <a:rPr lang="en-US" altLang="zh-CN" sz="2000" i="1">
                          <a:latin typeface="Cambria Math" panose="02040503050406030204" pitchFamily="18" charset="0"/>
                        </a:rPr>
                        <m:t>, 0, 0, 0)</m:t>
                      </m:r>
                    </m:oMath>
                  </m:oMathPara>
                </a14:m>
                <a:endParaRPr lang="en" altLang="zh-CN" sz="2000" dirty="0">
                  <a:latin typeface="Times New Roman" panose="02020603050405020304" pitchFamily="18" charset="0"/>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5C8C4F20-7189-5040-B901-7A7ABA03676F}"/>
                  </a:ext>
                </a:extLst>
              </p:cNvPr>
              <p:cNvSpPr>
                <a:spLocks noRot="1" noChangeAspect="1" noMove="1" noResize="1" noEditPoints="1" noAdjustHandles="1" noChangeArrowheads="1" noChangeShapeType="1" noTextEdit="1"/>
              </p:cNvSpPr>
              <p:nvPr/>
            </p:nvSpPr>
            <p:spPr>
              <a:xfrm>
                <a:off x="7713786" y="2310281"/>
                <a:ext cx="3698104" cy="400110"/>
              </a:xfrm>
              <a:prstGeom prst="rect">
                <a:avLst/>
              </a:prstGeom>
              <a:blipFill>
                <a:blip r:embed="rId7"/>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39AFCFD-C165-FE4D-9C72-78E5946A6E3E}"/>
                  </a:ext>
                </a:extLst>
              </p:cNvPr>
              <p:cNvSpPr txBox="1"/>
              <p:nvPr/>
            </p:nvSpPr>
            <p:spPr>
              <a:xfrm>
                <a:off x="1827533" y="2310281"/>
                <a:ext cx="3035795" cy="6903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 altLang="zh-CN" sz="2000" i="1">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i="1">
                                  <a:latin typeface="Cambria Math" panose="02040503050406030204" pitchFamily="18" charset="0"/>
                                </a:rPr>
                                <m:t>𝑓</m:t>
                              </m:r>
                            </m:e>
                          </m:acc>
                        </m:e>
                        <m:sub>
                          <m:r>
                            <a:rPr lang="en-US" altLang="zh-CN" sz="2000" i="1">
                              <a:latin typeface="Cambria Math" panose="02040503050406030204" pitchFamily="18" charset="0"/>
                            </a:rPr>
                            <m:t>𝑡</m:t>
                          </m:r>
                        </m:sub>
                      </m:sSub>
                      <m:r>
                        <a:rPr lang="en-US" altLang="zh-CN" sz="2000" i="1">
                          <a:latin typeface="Cambria Math" panose="02040503050406030204" pitchFamily="18" charset="0"/>
                        </a:rPr>
                        <m:t>=(0, 0, 0, 1, 1, 1, 1, 1)</m:t>
                      </m:r>
                    </m:oMath>
                  </m:oMathPara>
                </a14:m>
                <a:endParaRPr lang="en" altLang="zh-CN" sz="2000"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39AFCFD-C165-FE4D-9C72-78E5946A6E3E}"/>
                  </a:ext>
                </a:extLst>
              </p:cNvPr>
              <p:cNvSpPr txBox="1">
                <a:spLocks noRot="1" noChangeAspect="1" noMove="1" noResize="1" noEditPoints="1" noAdjustHandles="1" noChangeArrowheads="1" noChangeShapeType="1" noTextEdit="1"/>
              </p:cNvSpPr>
              <p:nvPr/>
            </p:nvSpPr>
            <p:spPr>
              <a:xfrm>
                <a:off x="1827533" y="2310281"/>
                <a:ext cx="3035795" cy="6903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54BEF29-932F-1F49-AE5F-2CFCB4B16E01}"/>
                  </a:ext>
                </a:extLst>
              </p:cNvPr>
              <p:cNvSpPr txBox="1"/>
              <p:nvPr/>
            </p:nvSpPr>
            <p:spPr>
              <a:xfrm>
                <a:off x="4736080" y="2321360"/>
                <a:ext cx="3035795" cy="677108"/>
              </a:xfrm>
              <a:prstGeom prst="rect">
                <a:avLst/>
              </a:prstGeom>
              <a:noFill/>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 altLang="zh-CN" sz="2000" i="1">
                              <a:latin typeface="Cambria Math" panose="02040503050406030204" pitchFamily="18" charset="0"/>
                            </a:rPr>
                          </m:ctrlPr>
                        </m:sSubPr>
                        <m:e>
                          <m:acc>
                            <m:accPr>
                              <m:chr m:val="̃"/>
                              <m:ctrlPr>
                                <a:rPr lang="en" altLang="zh-CN" sz="2000" i="1">
                                  <a:latin typeface="Cambria Math" panose="02040503050406030204" pitchFamily="18" charset="0"/>
                                </a:rPr>
                              </m:ctrlPr>
                            </m:accPr>
                            <m:e>
                              <m:r>
                                <a:rPr lang="en-US" altLang="zh-CN" sz="2000" i="1">
                                  <a:latin typeface="Cambria Math" panose="02040503050406030204" pitchFamily="18" charset="0"/>
                                </a:rPr>
                                <m:t>𝑖</m:t>
                              </m:r>
                            </m:e>
                          </m:acc>
                        </m:e>
                        <m:sub>
                          <m:r>
                            <a:rPr lang="en-US" altLang="zh-CN" sz="2000" i="1">
                              <a:latin typeface="Cambria Math" panose="02040503050406030204" pitchFamily="18" charset="0"/>
                            </a:rPr>
                            <m:t>𝑡</m:t>
                          </m:r>
                        </m:sub>
                      </m:sSub>
                      <m:r>
                        <a:rPr lang="en-US" altLang="zh-CN" sz="2000" i="1">
                          <a:latin typeface="Cambria Math" panose="02040503050406030204" pitchFamily="18" charset="0"/>
                        </a:rPr>
                        <m:t>=(1,1,1,1, 1, 0, 0, 0)</m:t>
                      </m:r>
                    </m:oMath>
                  </m:oMathPara>
                </a14:m>
                <a:endParaRPr lang="en" altLang="zh-CN" sz="2000"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954BEF29-932F-1F49-AE5F-2CFCB4B16E01}"/>
                  </a:ext>
                </a:extLst>
              </p:cNvPr>
              <p:cNvSpPr txBox="1">
                <a:spLocks noRot="1" noChangeAspect="1" noMove="1" noResize="1" noEditPoints="1" noAdjustHandles="1" noChangeArrowheads="1" noChangeShapeType="1" noTextEdit="1"/>
              </p:cNvSpPr>
              <p:nvPr/>
            </p:nvSpPr>
            <p:spPr>
              <a:xfrm>
                <a:off x="4736080" y="2321360"/>
                <a:ext cx="3035795" cy="677108"/>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6245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1227130" cy="5168941"/>
              </a:xfrm>
            </p:spPr>
            <p:txBody>
              <a:bodyPr>
                <a:normAutofit/>
              </a:bodyPr>
              <a:lstStyle/>
              <a:p>
                <a:r>
                  <a:rPr lang="en-US" altLang="zh-CN" dirty="0">
                    <a:latin typeface="Times New Roman" panose="02020603050405020304" pitchFamily="18" charset="0"/>
                    <a:cs typeface="Times New Roman" panose="02020603050405020304" pitchFamily="18" charset="0"/>
                  </a:rPr>
                  <a:t>How to predict </a:t>
                </a:r>
                <a14:m>
                  <m:oMath xmlns:m="http://schemas.openxmlformats.org/officeDocument/2006/math">
                    <m:acc>
                      <m:accPr>
                        <m:chr m:val="̃"/>
                        <m:ctrlPr>
                          <a:rPr lang="en" altLang="zh-CN" i="1">
                            <a:latin typeface="Cambria Math" panose="02040503050406030204" pitchFamily="18" charset="0"/>
                          </a:rPr>
                        </m:ctrlPr>
                      </m:accPr>
                      <m:e>
                        <m:r>
                          <a:rPr lang="en-US" altLang="zh-CN" i="1">
                            <a:latin typeface="Cambria Math" panose="02040503050406030204" pitchFamily="18" charset="0"/>
                          </a:rPr>
                          <m:t>𝑓</m:t>
                        </m:r>
                      </m:e>
                    </m:acc>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 altLang="zh-CN" i="1">
                            <a:latin typeface="Cambria Math" panose="02040503050406030204" pitchFamily="18" charset="0"/>
                          </a:rPr>
                        </m:ctrlPr>
                      </m:sSub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𝑖</m:t>
                            </m:r>
                          </m:e>
                        </m:acc>
                      </m:e>
                      <m:sub>
                        <m:r>
                          <a:rPr lang="en-US" altLang="zh-CN" i="1">
                            <a:latin typeface="Cambria Math" panose="02040503050406030204" pitchFamily="18" charset="0"/>
                          </a:rPr>
                          <m:t>𝑡</m:t>
                        </m:r>
                      </m:sub>
                    </m:sSub>
                  </m:oMath>
                </a14:m>
                <a:r>
                  <a:rPr lang="en-US" altLang="zh-CN" dirty="0">
                    <a:latin typeface="Times New Roman" panose="02020603050405020304" pitchFamily="18" charset="0"/>
                    <a:cs typeface="Times New Roman" panose="02020603050405020304" pitchFamily="18" charset="0"/>
                  </a:rPr>
                  <a:t> ?</a:t>
                </a:r>
              </a:p>
              <a:p>
                <a:pPr lvl="1"/>
                <a:r>
                  <a:rPr lang="en" altLang="zh-CN" dirty="0">
                    <a:latin typeface="Times New Roman" panose="02020603050405020304" pitchFamily="18" charset="0"/>
                    <a:cs typeface="Times New Roman" panose="02020603050405020304" pitchFamily="18" charset="0"/>
                  </a:rPr>
                  <a:t>Denoting </a:t>
                </a:r>
                <a14:m>
                  <m:oMath xmlns:m="http://schemas.openxmlformats.org/officeDocument/2006/math">
                    <m:sSub>
                      <m:sSubPr>
                        <m:ctrlPr>
                          <a:rPr lang="en"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𝑓</m:t>
                        </m:r>
                      </m:sub>
                    </m:sSub>
                  </m:oMath>
                </a14:m>
                <a:r>
                  <a:rPr lang="en" altLang="zh-CN" dirty="0">
                    <a:latin typeface="Times New Roman" panose="02020603050405020304" pitchFamily="18" charset="0"/>
                    <a:cs typeface="Times New Roman" panose="02020603050405020304" pitchFamily="18" charset="0"/>
                  </a:rPr>
                  <a:t> a categorical random variable representing the index for the first 1 in </a:t>
                </a:r>
                <a14:m>
                  <m:oMath xmlns:m="http://schemas.openxmlformats.org/officeDocument/2006/math">
                    <m:acc>
                      <m:accPr>
                        <m:chr m:val="̃"/>
                        <m:ctrlPr>
                          <a:rPr lang="en" altLang="zh-CN" i="1">
                            <a:latin typeface="Cambria Math" panose="02040503050406030204" pitchFamily="18" charset="0"/>
                          </a:rPr>
                        </m:ctrlPr>
                      </m:accPr>
                      <m:e>
                        <m:r>
                          <a:rPr lang="en-US" altLang="zh-CN" i="1">
                            <a:latin typeface="Cambria Math" panose="02040503050406030204" pitchFamily="18" charset="0"/>
                          </a:rPr>
                          <m:t>𝑓</m:t>
                        </m:r>
                      </m:e>
                    </m:acc>
                  </m:oMath>
                </a14:m>
                <a:r>
                  <a:rPr lang="en" altLang="zh-CN" dirty="0">
                    <a:latin typeface="Times New Roman" panose="02020603050405020304" pitchFamily="18" charset="0"/>
                    <a:cs typeface="Times New Roman" panose="02020603050405020304" pitchFamily="18" charset="0"/>
                  </a:rPr>
                  <a:t>, then </a:t>
                </a:r>
                <a14:m>
                  <m:oMath xmlns:m="http://schemas.openxmlformats.org/officeDocument/2006/math">
                    <m:acc>
                      <m:accPr>
                        <m:chr m:val="̃"/>
                        <m:ctrlPr>
                          <a:rPr lang="en" altLang="zh-CN" i="1">
                            <a:latin typeface="Cambria Math" panose="02040503050406030204" pitchFamily="18" charset="0"/>
                          </a:rPr>
                        </m:ctrlPr>
                      </m:accPr>
                      <m:e>
                        <m:r>
                          <a:rPr lang="en-US" altLang="zh-CN" i="1">
                            <a:latin typeface="Cambria Math" panose="02040503050406030204" pitchFamily="18" charset="0"/>
                          </a:rPr>
                          <m:t>𝑓</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𝑐𝑢𝑚𝑠𝑢𝑚</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𝑰</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𝑓</m:t>
                                </m:r>
                              </m:sub>
                            </m:sSub>
                          </m:sub>
                        </m:sSub>
                      </m:e>
                    </m:d>
                    <m:r>
                      <a:rPr lang="en-US" altLang="zh-CN" i="1">
                        <a:latin typeface="Cambria Math" panose="02040503050406030204" pitchFamily="18" charset="0"/>
                      </a:rPr>
                      <m:t>=(0, 0, 0, 1, 1, 1, 1, 1)</m:t>
                    </m:r>
                  </m:oMath>
                </a14:m>
                <a:r>
                  <a:rPr lang="en" altLang="zh-CN" dirty="0">
                    <a:latin typeface="Times New Roman" panose="02020603050405020304" pitchFamily="18" charset="0"/>
                    <a:cs typeface="Times New Roman" panose="02020603050405020304" pitchFamily="18" charset="0"/>
                  </a:rPr>
                  <a:t> (in the case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𝑓</m:t>
                        </m:r>
                      </m:sub>
                    </m:sSub>
                    <m:r>
                      <a:rPr lang="en-US" altLang="zh-CN" b="0" i="1" smtClean="0">
                        <a:latin typeface="Cambria Math" panose="02040503050406030204" pitchFamily="18" charset="0"/>
                      </a:rPr>
                      <m:t>=3</m:t>
                    </m:r>
                  </m:oMath>
                </a14:m>
                <a:r>
                  <a:rPr lang="en" altLang="zh-CN" dirty="0">
                    <a:latin typeface="Times New Roman" panose="02020603050405020304" pitchFamily="18" charset="0"/>
                    <a:cs typeface="Times New Roman" panose="02020603050405020304" pitchFamily="18" charset="0"/>
                  </a:rPr>
                  <a:t>). Here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𝑓</m:t>
                            </m:r>
                          </m:sub>
                        </m:sSub>
                      </m:sub>
                    </m:sSub>
                  </m:oMath>
                </a14:m>
                <a:r>
                  <a:rPr lang="en" altLang="zh-CN" dirty="0">
                    <a:latin typeface="Times New Roman" panose="02020603050405020304" pitchFamily="18" charset="0"/>
                    <a:cs typeface="Times New Roman" panose="02020603050405020304" pitchFamily="18" charset="0"/>
                  </a:rPr>
                  <a:t> stands for a one-hot vector whose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𝑓</m:t>
                        </m:r>
                      </m:sub>
                    </m:sSub>
                  </m:oMath>
                </a14:m>
                <a:r>
                  <a:rPr lang="en" altLang="zh-CN" dirty="0">
                    <a:latin typeface="Times New Roman" panose="02020603050405020304" pitchFamily="18" charset="0"/>
                    <a:cs typeface="Times New Roman" panose="02020603050405020304" pitchFamily="18" charset="0"/>
                  </a:rPr>
                  <a:t> position is 1.</a:t>
                </a:r>
              </a:p>
              <a:p>
                <a:pPr lvl="1"/>
                <a:r>
                  <a:rPr lang="en" altLang="zh-CN" dirty="0">
                    <a:latin typeface="Times New Roman" panose="02020603050405020304" pitchFamily="18" charset="0"/>
                    <a:cs typeface="Times New Roman" panose="02020603050405020304" pitchFamily="18" charset="0"/>
                  </a:rPr>
                  <a:t>Similarly, </a:t>
                </a:r>
                <a14:m>
                  <m:oMath xmlns:m="http://schemas.openxmlformats.org/officeDocument/2006/math">
                    <m:acc>
                      <m:accPr>
                        <m:chr m:val="̃"/>
                        <m:ctrlPr>
                          <a:rPr lang="en" altLang="zh-CN" i="1">
                            <a:latin typeface="Cambria Math" panose="02040503050406030204" pitchFamily="18" charset="0"/>
                          </a:rPr>
                        </m:ctrlPr>
                      </m:accPr>
                      <m:e>
                        <m:r>
                          <a:rPr lang="en-US" altLang="zh-CN" b="0" i="1" smtClean="0">
                            <a:latin typeface="Cambria Math" panose="02040503050406030204" pitchFamily="18" charset="0"/>
                          </a:rPr>
                          <m:t>𝑖</m:t>
                        </m:r>
                      </m:e>
                    </m:acc>
                    <m:r>
                      <a:rPr lang="en-US" altLang="zh-CN" i="1">
                        <a:latin typeface="Cambria Math" panose="02040503050406030204" pitchFamily="18" charset="0"/>
                      </a:rPr>
                      <m:t>=</m:t>
                    </m:r>
                    <m:r>
                      <a:rPr lang="en-US" altLang="zh-CN" b="1" i="1" smtClean="0">
                        <a:latin typeface="Cambria Math" panose="02040503050406030204" pitchFamily="18" charset="0"/>
                      </a:rPr>
                      <m:t>𝟏</m:t>
                    </m:r>
                    <m:r>
                      <a:rPr lang="en-US" altLang="zh-CN" b="0" i="1" smtClean="0">
                        <a:latin typeface="Cambria Math" panose="02040503050406030204" pitchFamily="18" charset="0"/>
                      </a:rPr>
                      <m:t> − </m:t>
                    </m:r>
                    <m:r>
                      <a:rPr lang="en-US" altLang="zh-CN" i="1">
                        <a:latin typeface="Cambria Math" panose="02040503050406030204" pitchFamily="18" charset="0"/>
                      </a:rPr>
                      <m:t>𝑐𝑢𝑚𝑠𝑢𝑚</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sub>
                            </m:sSub>
                          </m:sub>
                        </m:sSub>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1,1,1,1, 1, 0, 0, 0</m:t>
                        </m:r>
                      </m:e>
                    </m:d>
                  </m:oMath>
                </a14:m>
                <a:r>
                  <a:rPr lang="en" altLang="zh-CN" dirty="0">
                    <a:latin typeface="Times New Roman" panose="02020603050405020304" pitchFamily="18" charset="0"/>
                    <a:cs typeface="Times New Roman" panose="02020603050405020304" pitchFamily="18" charset="0"/>
                  </a:rPr>
                  <a:t> (in the case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=5</m:t>
                    </m:r>
                  </m:oMath>
                </a14:m>
                <a:r>
                  <a:rPr lang="en" altLang="zh-CN" dirty="0">
                    <a:latin typeface="Times New Roman" panose="02020603050405020304" pitchFamily="18" charset="0"/>
                    <a:cs typeface="Times New Roman" panose="02020603050405020304" pitchFamily="18" charset="0"/>
                  </a:rPr>
                  <a:t>).</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r>
                  <a:rPr lang="en" altLang="zh-CN" dirty="0">
                    <a:latin typeface="Times New Roman" panose="02020603050405020304" pitchFamily="18" charset="0"/>
                    <a:cs typeface="Times New Roman" panose="02020603050405020304" pitchFamily="18" charset="0"/>
                  </a:rPr>
                  <a:t>So the prediction problem boils down to the prediction of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𝑓</m:t>
                            </m:r>
                          </m:sub>
                        </m:sSub>
                      </m:sub>
                    </m:sSub>
                  </m:oMath>
                </a14:m>
                <a:r>
                  <a:rPr lang="en"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𝑑</m:t>
                            </m:r>
                          </m:e>
                          <m:sub>
                            <m:r>
                              <a:rPr lang="en-US" altLang="zh-CN" b="0" i="1" smtClean="0">
                                <a:latin typeface="Cambria Math" panose="02040503050406030204" pitchFamily="18" charset="0"/>
                              </a:rPr>
                              <m:t>𝑖</m:t>
                            </m:r>
                          </m:sub>
                        </m:sSub>
                      </m:sub>
                    </m:sSub>
                  </m:oMath>
                </a14:m>
                <a:r>
                  <a:rPr lang="en" altLang="zh-CN" dirty="0">
                    <a:latin typeface="Times New Roman" panose="02020603050405020304" pitchFamily="18" charset="0"/>
                    <a:cs typeface="Times New Roman" panose="02020603050405020304" pitchFamily="18" charset="0"/>
                  </a:rPr>
                  <a:t> , or in other words, the prediction of two integers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𝑓</m:t>
                        </m:r>
                      </m:sub>
                    </m:sSub>
                  </m:oMath>
                </a14:m>
                <a:r>
                  <a:rPr lang="en"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en" altLang="zh-CN" dirty="0">
                    <a:latin typeface="Times New Roman" panose="02020603050405020304" pitchFamily="18" charset="0"/>
                    <a:cs typeface="Times New Roman" panose="02020603050405020304" pitchFamily="18" charset="0"/>
                  </a:rPr>
                  <a:t>.</a:t>
                </a: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i="1" dirty="0">
                  <a:latin typeface="Times New Roman" panose="02020603050405020304" pitchFamily="18" charset="0"/>
                  <a:cs typeface="Times New Roman" panose="02020603050405020304" pitchFamily="18" charset="0"/>
                </a:endParaRPr>
              </a:p>
              <a:p>
                <a:pPr marL="457200" lvl="1" indent="0">
                  <a:buNone/>
                </a:pPr>
                <a:r>
                  <a:rPr lang="en" altLang="zh-CN" dirty="0">
                    <a:latin typeface="Times New Roman" panose="02020603050405020304" pitchFamily="18" charset="0"/>
                    <a:cs typeface="Times New Roman" panose="02020603050405020304" pitchFamily="18" charset="0"/>
                  </a:rPr>
                  <a:t> </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AFE9DA4-4BDA-1B4B-9DA2-641542D17C95}"/>
                  </a:ext>
                </a:extLst>
              </p:cNvPr>
              <p:cNvSpPr>
                <a:spLocks noGrp="1" noRot="1" noChangeAspect="1" noMove="1" noResize="1" noEditPoints="1" noAdjustHandles="1" noChangeArrowheads="1" noChangeShapeType="1" noTextEdit="1"/>
              </p:cNvSpPr>
              <p:nvPr>
                <p:ph idx="1"/>
              </p:nvPr>
            </p:nvSpPr>
            <p:spPr>
              <a:xfrm>
                <a:off x="838200" y="1825624"/>
                <a:ext cx="11227130" cy="5168941"/>
              </a:xfrm>
              <a:blipFill>
                <a:blip r:embed="rId3"/>
                <a:stretch>
                  <a:fillRect l="-904" t="-1966" r="-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8747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1227130" cy="5168941"/>
              </a:xfrm>
            </p:spPr>
            <p:txBody>
              <a:bodyPr>
                <a:normAutofit/>
              </a:bodyPr>
              <a:lstStyle/>
              <a:p>
                <a:r>
                  <a:rPr lang="en-US" altLang="zh-CN" dirty="0">
                    <a:latin typeface="Times New Roman" panose="02020603050405020304" pitchFamily="18" charset="0"/>
                    <a:cs typeface="Times New Roman" panose="02020603050405020304" pitchFamily="18" charset="0"/>
                  </a:rPr>
                  <a:t>How to predict </a:t>
                </a:r>
                <a14:m>
                  <m:oMath xmlns:m="http://schemas.openxmlformats.org/officeDocument/2006/math">
                    <m:acc>
                      <m:accPr>
                        <m:chr m:val="̃"/>
                        <m:ctrlPr>
                          <a:rPr lang="en" altLang="zh-CN" i="1">
                            <a:latin typeface="Cambria Math" panose="02040503050406030204" pitchFamily="18" charset="0"/>
                          </a:rPr>
                        </m:ctrlPr>
                      </m:accPr>
                      <m:e>
                        <m:r>
                          <a:rPr lang="en-US" altLang="zh-CN" i="1">
                            <a:latin typeface="Cambria Math" panose="02040503050406030204" pitchFamily="18" charset="0"/>
                          </a:rPr>
                          <m:t>𝑓</m:t>
                        </m:r>
                      </m:e>
                    </m:acc>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 altLang="zh-CN" i="1">
                            <a:latin typeface="Cambria Math" panose="02040503050406030204" pitchFamily="18" charset="0"/>
                          </a:rPr>
                        </m:ctrlPr>
                      </m:sSub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𝑖</m:t>
                            </m:r>
                          </m:e>
                        </m:acc>
                      </m:e>
                      <m:sub>
                        <m:r>
                          <a:rPr lang="en-US" altLang="zh-CN" i="1">
                            <a:latin typeface="Cambria Math" panose="02040503050406030204" pitchFamily="18" charset="0"/>
                          </a:rPr>
                          <m:t>𝑡</m:t>
                        </m:r>
                      </m:sub>
                    </m:sSub>
                  </m:oMath>
                </a14:m>
                <a:r>
                  <a:rPr lang="en-US" altLang="zh-CN" dirty="0">
                    <a:latin typeface="Times New Roman" panose="02020603050405020304" pitchFamily="18" charset="0"/>
                    <a:cs typeface="Times New Roman" panose="02020603050405020304" pitchFamily="18" charset="0"/>
                  </a:rPr>
                  <a:t> ?</a:t>
                </a:r>
              </a:p>
              <a:p>
                <a:pPr lvl="1"/>
                <a:r>
                  <a:rPr lang="en" altLang="zh-CN" dirty="0">
                    <a:latin typeface="Times New Roman" panose="02020603050405020304" pitchFamily="18" charset="0"/>
                    <a:cs typeface="Times New Roman" panose="02020603050405020304" pitchFamily="18" charset="0"/>
                  </a:rPr>
                  <a:t>However, computing gradients when a discrete variable is included in the computation graph is not trivial.</a:t>
                </a:r>
              </a:p>
              <a:p>
                <a:pPr lvl="1"/>
                <a:r>
                  <a:rPr lang="en" altLang="zh-CN" dirty="0">
                    <a:latin typeface="Times New Roman" panose="02020603050405020304" pitchFamily="18" charset="0"/>
                    <a:cs typeface="Times New Roman" panose="02020603050405020304" pitchFamily="18" charset="0"/>
                  </a:rPr>
                  <a:t>So the authors use a continuous relaxation by replacing the one-hot vector with a </a:t>
                </a:r>
                <a:r>
                  <a:rPr lang="en" altLang="zh-CN" dirty="0" err="1">
                    <a:latin typeface="Times New Roman" panose="02020603050405020304" pitchFamily="18" charset="0"/>
                    <a:cs typeface="Times New Roman" panose="02020603050405020304" pitchFamily="18" charset="0"/>
                  </a:rPr>
                  <a:t>softmax</a:t>
                </a:r>
                <a:r>
                  <a:rPr lang="en" altLang="zh-CN" dirty="0">
                    <a:latin typeface="Times New Roman" panose="02020603050405020304" pitchFamily="18" charset="0"/>
                    <a:cs typeface="Times New Roman" panose="02020603050405020304" pitchFamily="18" charset="0"/>
                  </a:rPr>
                  <a:t> output, say, a normalized probability over all position dimensions. So here comes the following activation:</a:t>
                </a: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By using this activation, we can now formulate the prediction of </a:t>
                </a:r>
                <a14:m>
                  <m:oMath xmlns:m="http://schemas.openxmlformats.org/officeDocument/2006/math">
                    <m:acc>
                      <m:accPr>
                        <m:chr m:val="̃"/>
                        <m:ctrlPr>
                          <a:rPr lang="en" altLang="zh-CN" i="1">
                            <a:latin typeface="Cambria Math" panose="02040503050406030204" pitchFamily="18" charset="0"/>
                          </a:rPr>
                        </m:ctrlPr>
                      </m:accPr>
                      <m:e>
                        <m:r>
                          <a:rPr lang="en-US" altLang="zh-CN" i="1">
                            <a:latin typeface="Cambria Math" panose="02040503050406030204" pitchFamily="18" charset="0"/>
                          </a:rPr>
                          <m:t>𝑓</m:t>
                        </m:r>
                      </m:e>
                    </m:acc>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 altLang="zh-CN" i="1">
                            <a:latin typeface="Cambria Math" panose="02040503050406030204" pitchFamily="18" charset="0"/>
                          </a:rPr>
                        </m:ctrlPr>
                      </m:sSubPr>
                      <m:e>
                        <m:acc>
                          <m:accPr>
                            <m:chr m:val="̃"/>
                            <m:ctrlPr>
                              <a:rPr lang="en" altLang="zh-CN" i="1">
                                <a:latin typeface="Cambria Math" panose="02040503050406030204" pitchFamily="18" charset="0"/>
                              </a:rPr>
                            </m:ctrlPr>
                          </m:accPr>
                          <m:e>
                            <m:r>
                              <a:rPr lang="en-US" altLang="zh-CN" i="1">
                                <a:latin typeface="Cambria Math" panose="02040503050406030204" pitchFamily="18" charset="0"/>
                              </a:rPr>
                              <m:t>𝑖</m:t>
                            </m:r>
                          </m:e>
                        </m:acc>
                      </m:e>
                      <m:sub>
                        <m:r>
                          <a:rPr lang="en-US" altLang="zh-CN" i="1">
                            <a:latin typeface="Cambria Math" panose="02040503050406030204" pitchFamily="18" charset="0"/>
                          </a:rPr>
                          <m:t>𝑡</m:t>
                        </m:r>
                      </m:sub>
                    </m:sSub>
                  </m:oMath>
                </a14:m>
                <a:r>
                  <a:rPr lang="en" altLang="zh-CN" dirty="0">
                    <a:latin typeface="Times New Roman" panose="02020603050405020304" pitchFamily="18" charset="0"/>
                    <a:cs typeface="Times New Roman" panose="02020603050405020304" pitchFamily="18" charset="0"/>
                  </a:rPr>
                  <a:t> using the following equations:</a:t>
                </a:r>
              </a:p>
              <a:p>
                <a:pPr marL="457200" lvl="1" indent="0">
                  <a:buNone/>
                </a:pPr>
                <a:endParaRPr lang="en" altLang="zh-CN" i="1" dirty="0">
                  <a:latin typeface="Times New Roman" panose="02020603050405020304" pitchFamily="18" charset="0"/>
                  <a:cs typeface="Times New Roman" panose="02020603050405020304" pitchFamily="18" charset="0"/>
                </a:endParaRPr>
              </a:p>
              <a:p>
                <a:pPr marL="457200" lvl="1" indent="0">
                  <a:buNone/>
                </a:pPr>
                <a:r>
                  <a:rPr lang="en" altLang="zh-CN" dirty="0">
                    <a:latin typeface="Times New Roman" panose="02020603050405020304" pitchFamily="18" charset="0"/>
                    <a:cs typeface="Times New Roman" panose="02020603050405020304" pitchFamily="18" charset="0"/>
                  </a:rPr>
                  <a:t> </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kumimoji="1"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AFE9DA4-4BDA-1B4B-9DA2-641542D17C95}"/>
                  </a:ext>
                </a:extLst>
              </p:cNvPr>
              <p:cNvSpPr>
                <a:spLocks noGrp="1" noRot="1" noChangeAspect="1" noMove="1" noResize="1" noEditPoints="1" noAdjustHandles="1" noChangeArrowheads="1" noChangeShapeType="1" noTextEdit="1"/>
              </p:cNvSpPr>
              <p:nvPr>
                <p:ph idx="1"/>
              </p:nvPr>
            </p:nvSpPr>
            <p:spPr>
              <a:xfrm>
                <a:off x="838200" y="1825624"/>
                <a:ext cx="11227130" cy="5168941"/>
              </a:xfrm>
              <a:blipFill>
                <a:blip r:embed="rId3"/>
                <a:stretch>
                  <a:fillRect l="-904" t="-196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DC4D6D6-E61B-264F-A49A-964CA8C7944F}"/>
              </a:ext>
            </a:extLst>
          </p:cNvPr>
          <p:cNvPicPr>
            <a:picLocks noChangeAspect="1"/>
          </p:cNvPicPr>
          <p:nvPr/>
        </p:nvPicPr>
        <p:blipFill>
          <a:blip r:embed="rId4"/>
          <a:stretch>
            <a:fillRect/>
          </a:stretch>
        </p:blipFill>
        <p:spPr>
          <a:xfrm>
            <a:off x="3918643" y="4215740"/>
            <a:ext cx="4833471" cy="408277"/>
          </a:xfrm>
          <a:prstGeom prst="rect">
            <a:avLst/>
          </a:prstGeom>
        </p:spPr>
      </p:pic>
      <p:pic>
        <p:nvPicPr>
          <p:cNvPr id="5" name="图片 4">
            <a:extLst>
              <a:ext uri="{FF2B5EF4-FFF2-40B4-BE49-F238E27FC236}">
                <a16:creationId xmlns:a16="http://schemas.microsoft.com/office/drawing/2014/main" id="{15F81804-3D68-0847-86A4-C52914EC7A8F}"/>
              </a:ext>
            </a:extLst>
          </p:cNvPr>
          <p:cNvPicPr>
            <a:picLocks noChangeAspect="1"/>
          </p:cNvPicPr>
          <p:nvPr/>
        </p:nvPicPr>
        <p:blipFill>
          <a:blip r:embed="rId5"/>
          <a:stretch>
            <a:fillRect/>
          </a:stretch>
        </p:blipFill>
        <p:spPr>
          <a:xfrm>
            <a:off x="3918643" y="5712031"/>
            <a:ext cx="4838700" cy="944418"/>
          </a:xfrm>
          <a:prstGeom prst="rect">
            <a:avLst/>
          </a:prstGeom>
        </p:spPr>
      </p:pic>
    </p:spTree>
    <p:extLst>
      <p:ext uri="{BB962C8B-B14F-4D97-AF65-F5344CB8AC3E}">
        <p14:creationId xmlns:p14="http://schemas.microsoft.com/office/powerpoint/2010/main" val="1646234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1227130" cy="5168941"/>
          </a:xfrm>
        </p:spPr>
        <p:txBody>
          <a:bodyPr>
            <a:normAutofit/>
          </a:bodyPr>
          <a:lstStyle/>
          <a:p>
            <a:r>
              <a:rPr lang="en-US" altLang="zh-CN" dirty="0">
                <a:latin typeface="Times New Roman" panose="02020603050405020304" pitchFamily="18" charset="0"/>
                <a:cs typeface="Times New Roman" panose="02020603050405020304" pitchFamily="18" charset="0"/>
              </a:rPr>
              <a:t>One more thing to notice.</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i="1" dirty="0">
              <a:latin typeface="Times New Roman" panose="02020603050405020304" pitchFamily="18" charset="0"/>
              <a:cs typeface="Times New Roman" panose="02020603050405020304" pitchFamily="18" charset="0"/>
            </a:endParaRPr>
          </a:p>
          <a:p>
            <a:pPr marL="457200" lvl="1" indent="0">
              <a:buNone/>
            </a:pPr>
            <a:r>
              <a:rPr lang="en" altLang="zh-CN" dirty="0">
                <a:latin typeface="Times New Roman" panose="02020603050405020304" pitchFamily="18" charset="0"/>
                <a:cs typeface="Times New Roman" panose="02020603050405020304" pitchFamily="18" charset="0"/>
              </a:rPr>
              <a:t> </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kumimoji="1"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69A4243D-6FB8-0A4D-A2A7-B57FB52B9C1C}"/>
              </a:ext>
            </a:extLst>
          </p:cNvPr>
          <p:cNvPicPr>
            <a:picLocks noChangeAspect="1"/>
          </p:cNvPicPr>
          <p:nvPr/>
        </p:nvPicPr>
        <p:blipFill>
          <a:blip r:embed="rId3"/>
          <a:stretch>
            <a:fillRect/>
          </a:stretch>
        </p:blipFill>
        <p:spPr>
          <a:xfrm>
            <a:off x="1022715" y="2496143"/>
            <a:ext cx="11051000" cy="1945228"/>
          </a:xfrm>
          <a:prstGeom prst="rect">
            <a:avLst/>
          </a:prstGeom>
        </p:spPr>
      </p:pic>
    </p:spTree>
    <p:extLst>
      <p:ext uri="{BB962C8B-B14F-4D97-AF65-F5344CB8AC3E}">
        <p14:creationId xmlns:p14="http://schemas.microsoft.com/office/powerpoint/2010/main" val="2665323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1227130" cy="5168941"/>
          </a:xfrm>
        </p:spPr>
        <p:txBody>
          <a:bodyPr>
            <a:normAutofit/>
          </a:bodyPr>
          <a:lstStyle/>
          <a:p>
            <a:r>
              <a:rPr lang="en-US" altLang="zh-CN" dirty="0">
                <a:latin typeface="Times New Roman" panose="02020603050405020304" pitchFamily="18" charset="0"/>
                <a:cs typeface="Times New Roman" panose="02020603050405020304" pitchFamily="18" charset="0"/>
              </a:rPr>
              <a:t>Finally!</a:t>
            </a: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kumimoji="1"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1A867175-B757-5A44-B1E3-DCF941F4F4DC}"/>
              </a:ext>
            </a:extLst>
          </p:cNvPr>
          <p:cNvPicPr>
            <a:picLocks noChangeAspect="1"/>
          </p:cNvPicPr>
          <p:nvPr/>
        </p:nvPicPr>
        <p:blipFill>
          <a:blip r:embed="rId3"/>
          <a:stretch>
            <a:fillRect/>
          </a:stretch>
        </p:blipFill>
        <p:spPr>
          <a:xfrm>
            <a:off x="939718" y="3147104"/>
            <a:ext cx="4279900" cy="2133600"/>
          </a:xfrm>
          <a:prstGeom prst="rect">
            <a:avLst/>
          </a:prstGeom>
        </p:spPr>
      </p:pic>
      <p:pic>
        <p:nvPicPr>
          <p:cNvPr id="8" name="图片 7">
            <a:extLst>
              <a:ext uri="{FF2B5EF4-FFF2-40B4-BE49-F238E27FC236}">
                <a16:creationId xmlns:a16="http://schemas.microsoft.com/office/drawing/2014/main" id="{E063A837-BE0E-4642-8CA8-32A5E923C5BE}"/>
              </a:ext>
            </a:extLst>
          </p:cNvPr>
          <p:cNvPicPr>
            <a:picLocks noChangeAspect="1"/>
          </p:cNvPicPr>
          <p:nvPr/>
        </p:nvPicPr>
        <p:blipFill>
          <a:blip r:embed="rId4"/>
          <a:stretch>
            <a:fillRect/>
          </a:stretch>
        </p:blipFill>
        <p:spPr>
          <a:xfrm>
            <a:off x="5652407" y="2732151"/>
            <a:ext cx="4864100" cy="1016000"/>
          </a:xfrm>
          <a:prstGeom prst="rect">
            <a:avLst/>
          </a:prstGeom>
        </p:spPr>
      </p:pic>
      <p:pic>
        <p:nvPicPr>
          <p:cNvPr id="9" name="图片 8">
            <a:extLst>
              <a:ext uri="{FF2B5EF4-FFF2-40B4-BE49-F238E27FC236}">
                <a16:creationId xmlns:a16="http://schemas.microsoft.com/office/drawing/2014/main" id="{D7B4EFB8-71AE-DF43-B9FF-67B36EA6B5A0}"/>
              </a:ext>
            </a:extLst>
          </p:cNvPr>
          <p:cNvPicPr>
            <a:picLocks noChangeAspect="1"/>
          </p:cNvPicPr>
          <p:nvPr/>
        </p:nvPicPr>
        <p:blipFill>
          <a:blip r:embed="rId5"/>
          <a:stretch>
            <a:fillRect/>
          </a:stretch>
        </p:blipFill>
        <p:spPr>
          <a:xfrm>
            <a:off x="5652407" y="4315504"/>
            <a:ext cx="6172200" cy="1930400"/>
          </a:xfrm>
          <a:prstGeom prst="rect">
            <a:avLst/>
          </a:prstGeom>
        </p:spPr>
      </p:pic>
      <p:sp>
        <p:nvSpPr>
          <p:cNvPr id="10" name="文本框 9">
            <a:extLst>
              <a:ext uri="{FF2B5EF4-FFF2-40B4-BE49-F238E27FC236}">
                <a16:creationId xmlns:a16="http://schemas.microsoft.com/office/drawing/2014/main" id="{004715B4-7853-4443-A288-CD5FAF376A7E}"/>
              </a:ext>
            </a:extLst>
          </p:cNvPr>
          <p:cNvSpPr txBox="1"/>
          <p:nvPr/>
        </p:nvSpPr>
        <p:spPr>
          <a:xfrm>
            <a:off x="1270660" y="2597215"/>
            <a:ext cx="3233578"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1. Original LSTM calculation</a:t>
            </a:r>
            <a:endParaRPr kumimoji="1"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E8578CE1-A05C-1F46-8D39-A0ADF65854AE}"/>
              </a:ext>
            </a:extLst>
          </p:cNvPr>
          <p:cNvSpPr txBox="1"/>
          <p:nvPr/>
        </p:nvSpPr>
        <p:spPr>
          <a:xfrm>
            <a:off x="5652407" y="2197105"/>
            <a:ext cx="5176610"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2. Prediction of the master input and forget gates</a:t>
            </a:r>
            <a:endParaRPr kumimoji="1" lang="zh-CN" altLang="en-US" sz="2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51CF913-F752-754A-99E2-37D34717D1A9}"/>
              </a:ext>
            </a:extLst>
          </p:cNvPr>
          <p:cNvSpPr txBox="1"/>
          <p:nvPr/>
        </p:nvSpPr>
        <p:spPr>
          <a:xfrm>
            <a:off x="5630230" y="3915394"/>
            <a:ext cx="4979440" cy="400110"/>
          </a:xfrm>
          <a:prstGeom prst="rect">
            <a:avLst/>
          </a:prstGeom>
          <a:noFill/>
        </p:spPr>
        <p:txBody>
          <a:bodyPr wrap="none" rtlCol="0">
            <a:spAutoFit/>
          </a:bodyPr>
          <a:lstStyle/>
          <a:p>
            <a:r>
              <a:rPr kumimoji="1" lang="en-US" altLang="zh-CN" sz="2000" dirty="0">
                <a:latin typeface="Times New Roman" panose="02020603050405020304" pitchFamily="18" charset="0"/>
                <a:cs typeface="Times New Roman" panose="02020603050405020304" pitchFamily="18" charset="0"/>
              </a:rPr>
              <a:t>3. Update of the original input and forget gates</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4983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a:latin typeface="Times New Roman" panose="02020603050405020304" pitchFamily="18" charset="0"/>
                <a:cs typeface="Times New Roman" panose="02020603050405020304" pitchFamily="18" charset="0"/>
              </a:rPr>
              <a:t>Ordered Neurons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1227130" cy="5168941"/>
          </a:xfrm>
        </p:spPr>
        <p:txBody>
          <a:bodyPr>
            <a:normAutofit/>
          </a:bodyPr>
          <a:lstStyle/>
          <a:p>
            <a:r>
              <a:rPr lang="en-US" altLang="zh-CN" dirty="0">
                <a:latin typeface="Times New Roman" panose="02020603050405020304" pitchFamily="18" charset="0"/>
                <a:cs typeface="Times New Roman" panose="02020603050405020304" pitchFamily="18" charset="0"/>
              </a:rPr>
              <a:t>Experiments</a:t>
            </a:r>
          </a:p>
          <a:p>
            <a:pPr lvl="1"/>
            <a:r>
              <a:rPr lang="en-US" altLang="zh-CN" dirty="0">
                <a:latin typeface="Times New Roman" panose="02020603050405020304" pitchFamily="18" charset="0"/>
                <a:cs typeface="Times New Roman" panose="02020603050405020304" pitchFamily="18" charset="0"/>
              </a:rPr>
              <a:t>Language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modeling</a:t>
            </a: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b="1" dirty="0">
                <a:latin typeface="Times New Roman" panose="02020603050405020304" pitchFamily="18" charset="0"/>
                <a:cs typeface="Times New Roman" panose="02020603050405020304" pitchFamily="18" charset="0"/>
              </a:rPr>
              <a:t>Unsupervised</a:t>
            </a:r>
            <a:r>
              <a:rPr lang="zh-CN" altLang="en-US" b="1" dirty="0">
                <a:latin typeface="Times New Roman" panose="02020603050405020304" pitchFamily="18" charset="0"/>
                <a:cs typeface="Times New Roman" panose="02020603050405020304" pitchFamily="18" charset="0"/>
              </a:rPr>
              <a:t> </a:t>
            </a:r>
            <a:r>
              <a:rPr lang="en" altLang="zh-CN" b="1" dirty="0">
                <a:latin typeface="Times New Roman" panose="02020603050405020304" pitchFamily="18" charset="0"/>
                <a:cs typeface="Times New Roman" panose="02020603050405020304" pitchFamily="18" charset="0"/>
              </a:rPr>
              <a:t>Constituency parsing (pls refer to the original paper) </a:t>
            </a:r>
          </a:p>
          <a:p>
            <a:pPr lvl="1"/>
            <a:endParaRPr lang="en-US"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0913203-C919-0C46-943F-0E815802F32A}"/>
              </a:ext>
            </a:extLst>
          </p:cNvPr>
          <p:cNvPicPr>
            <a:picLocks noChangeAspect="1"/>
          </p:cNvPicPr>
          <p:nvPr/>
        </p:nvPicPr>
        <p:blipFill>
          <a:blip r:embed="rId3"/>
          <a:stretch>
            <a:fillRect/>
          </a:stretch>
        </p:blipFill>
        <p:spPr>
          <a:xfrm>
            <a:off x="2565070" y="2701392"/>
            <a:ext cx="7647378" cy="3067087"/>
          </a:xfrm>
          <a:prstGeom prst="rect">
            <a:avLst/>
          </a:prstGeom>
        </p:spPr>
      </p:pic>
    </p:spTree>
    <p:extLst>
      <p:ext uri="{BB962C8B-B14F-4D97-AF65-F5344CB8AC3E}">
        <p14:creationId xmlns:p14="http://schemas.microsoft.com/office/powerpoint/2010/main" val="2407566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err="1">
                <a:latin typeface="Times New Roman" panose="02020603050405020304" pitchFamily="18" charset="0"/>
                <a:cs typeface="Times New Roman" panose="02020603050405020304" pitchFamily="18" charset="0"/>
              </a:rPr>
              <a:t>Mogrifier</a:t>
            </a:r>
            <a:r>
              <a:rPr lang="en" altLang="zh-CN" dirty="0">
                <a:latin typeface="Times New Roman" panose="02020603050405020304" pitchFamily="18" charset="0"/>
                <a:cs typeface="Times New Roman" panose="02020603050405020304" pitchFamily="18" charset="0"/>
              </a:rPr>
              <a:t> LSTM</a:t>
            </a: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Overview</a:t>
            </a:r>
          </a:p>
          <a:p>
            <a:pPr lvl="1"/>
            <a:r>
              <a:rPr lang="en" altLang="zh-CN" dirty="0">
                <a:latin typeface="Times New Roman" panose="02020603050405020304" pitchFamily="18" charset="0"/>
                <a:cs typeface="Times New Roman" panose="02020603050405020304" pitchFamily="18" charset="0"/>
              </a:rPr>
              <a:t>Many advances in Natural Language Processing have been based upon more expressive models for </a:t>
            </a:r>
            <a:r>
              <a:rPr lang="en" altLang="zh-CN" b="1" dirty="0">
                <a:latin typeface="Times New Roman" panose="02020603050405020304" pitchFamily="18" charset="0"/>
                <a:cs typeface="Times New Roman" panose="02020603050405020304" pitchFamily="18" charset="0"/>
              </a:rPr>
              <a:t>how inputs interact with the context in which they occur</a:t>
            </a:r>
            <a:r>
              <a:rPr lang="en" altLang="zh-CN" dirty="0">
                <a:latin typeface="Times New Roman" panose="02020603050405020304" pitchFamily="18" charset="0"/>
                <a:cs typeface="Times New Roman" panose="02020603050405020304" pitchFamily="18" charset="0"/>
              </a:rPr>
              <a:t>. </a:t>
            </a:r>
            <a:endParaRPr kumimoji="1" lang="en-US"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The </a:t>
            </a:r>
            <a:r>
              <a:rPr lang="en" altLang="zh-CN" dirty="0" err="1">
                <a:latin typeface="Times New Roman" panose="02020603050405020304" pitchFamily="18" charset="0"/>
                <a:cs typeface="Times New Roman" panose="02020603050405020304" pitchFamily="18" charset="0"/>
              </a:rPr>
              <a:t>Mogrifier</a:t>
            </a:r>
            <a:r>
              <a:rPr lang="en" altLang="zh-CN" dirty="0">
                <a:latin typeface="Times New Roman" panose="02020603050405020304" pitchFamily="18" charset="0"/>
                <a:cs typeface="Times New Roman" panose="02020603050405020304" pitchFamily="18" charset="0"/>
              </a:rPr>
              <a:t> LSTM is an LSTM where two inputs x and </a:t>
            </a:r>
            <a:r>
              <a:rPr lang="en" altLang="zh-CN" dirty="0" err="1">
                <a:latin typeface="Times New Roman" panose="02020603050405020304" pitchFamily="18" charset="0"/>
                <a:cs typeface="Times New Roman" panose="02020603050405020304" pitchFamily="18" charset="0"/>
              </a:rPr>
              <a:t>h</a:t>
            </a:r>
            <a:r>
              <a:rPr lang="en" altLang="zh-CN" i="1" baseline="-25000" dirty="0" err="1">
                <a:latin typeface="Times New Roman" panose="02020603050405020304" pitchFamily="18" charset="0"/>
                <a:cs typeface="Times New Roman" panose="02020603050405020304" pitchFamily="18" charset="0"/>
              </a:rPr>
              <a:t>prev</a:t>
            </a:r>
            <a:r>
              <a:rPr lang="en" altLang="zh-CN" i="1"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modulate one another in an alternating fashion before the usual LSTM computation takes place.</a:t>
            </a:r>
            <a:r>
              <a:rPr lang="zh-CN" altLang="en-US" dirty="0">
                <a:latin typeface="Times New Roman" panose="02020603050405020304" pitchFamily="18" charset="0"/>
                <a:cs typeface="Times New Roman" panose="02020603050405020304" pitchFamily="18" charset="0"/>
              </a:rPr>
              <a:t> </a:t>
            </a: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By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allowing</a:t>
            </a:r>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the context to amplify salient and attenuate nuisance features in the input embeddings 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vise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versa, </a:t>
            </a:r>
            <a:r>
              <a:rPr lang="en" altLang="zh-CN" dirty="0" err="1">
                <a:latin typeface="Times New Roman" panose="02020603050405020304" pitchFamily="18" charset="0"/>
                <a:cs typeface="Times New Roman" panose="02020603050405020304" pitchFamily="18" charset="0"/>
              </a:rPr>
              <a:t>Mogrifier</a:t>
            </a:r>
            <a:r>
              <a:rPr lang="en" altLang="zh-CN" dirty="0">
                <a:latin typeface="Times New Roman" panose="02020603050405020304" pitchFamily="18" charset="0"/>
                <a:cs typeface="Times New Roman" panose="02020603050405020304" pitchFamily="18" charset="0"/>
              </a:rPr>
              <a:t> LSTM enables to model a richer space of interactions between inputs and their context so as to get a more </a:t>
            </a:r>
            <a:r>
              <a:rPr lang="en" altLang="zh-CN" b="1" dirty="0">
                <a:latin typeface="Times New Roman" panose="02020603050405020304" pitchFamily="18" charset="0"/>
                <a:cs typeface="Times New Roman" panose="02020603050405020304" pitchFamily="18" charset="0"/>
              </a:rPr>
              <a:t>context-relevant input </a:t>
            </a:r>
            <a:r>
              <a:rPr lang="en" altLang="zh-CN" dirty="0">
                <a:latin typeface="Times New Roman" panose="02020603050405020304" pitchFamily="18" charset="0"/>
                <a:cs typeface="Times New Roman" panose="02020603050405020304" pitchFamily="18" charset="0"/>
              </a:rPr>
              <a:t>as well as a </a:t>
            </a:r>
            <a:r>
              <a:rPr lang="en" altLang="zh-CN" b="1" dirty="0">
                <a:latin typeface="Times New Roman" panose="02020603050405020304" pitchFamily="18" charset="0"/>
                <a:cs typeface="Times New Roman" panose="02020603050405020304" pitchFamily="18" charset="0"/>
              </a:rPr>
              <a:t>input-relevant context</a:t>
            </a:r>
            <a:r>
              <a:rPr lang="en" altLang="zh-CN" dirty="0">
                <a:latin typeface="Times New Roman" panose="02020603050405020304" pitchFamily="18" charset="0"/>
                <a:cs typeface="Times New Roman" panose="02020603050405020304" pitchFamily="18" charset="0"/>
              </a:rPr>
              <a:t>.</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lvl="1"/>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0642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err="1">
                <a:latin typeface="Times New Roman" panose="02020603050405020304" pitchFamily="18" charset="0"/>
                <a:cs typeface="Times New Roman" panose="02020603050405020304" pitchFamily="18" charset="0"/>
              </a:rPr>
              <a:t>Mogrifier</a:t>
            </a:r>
            <a:r>
              <a:rPr lang="en" altLang="zh-CN" dirty="0">
                <a:latin typeface="Times New Roman" panose="02020603050405020304" pitchFamily="18" charset="0"/>
                <a:cs typeface="Times New Roman" panose="02020603050405020304" pitchFamily="18" charset="0"/>
              </a:rPr>
              <a:t> LSTM</a:t>
            </a: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Method</a:t>
            </a:r>
          </a:p>
          <a:p>
            <a:pPr lvl="1"/>
            <a:r>
              <a:rPr lang="en" altLang="zh-CN" dirty="0">
                <a:latin typeface="Times New Roman" panose="02020603050405020304" pitchFamily="18" charset="0"/>
                <a:cs typeface="Times New Roman" panose="02020603050405020304" pitchFamily="18" charset="0"/>
              </a:rPr>
              <a:t>The LSTM’s input x is gated conditioned on the output of the previous step </a:t>
            </a:r>
            <a:r>
              <a:rPr lang="en" altLang="zh-CN" dirty="0" err="1">
                <a:latin typeface="Times New Roman" panose="02020603050405020304" pitchFamily="18" charset="0"/>
                <a:cs typeface="Times New Roman" panose="02020603050405020304" pitchFamily="18" charset="0"/>
              </a:rPr>
              <a:t>h</a:t>
            </a:r>
            <a:r>
              <a:rPr lang="en" altLang="zh-CN" i="1" baseline="-25000" dirty="0" err="1">
                <a:latin typeface="Times New Roman" panose="02020603050405020304" pitchFamily="18" charset="0"/>
                <a:cs typeface="Times New Roman" panose="02020603050405020304" pitchFamily="18" charset="0"/>
              </a:rPr>
              <a:t>prev</a:t>
            </a:r>
            <a:r>
              <a:rPr lang="en" altLang="zh-CN" dirty="0">
                <a:latin typeface="Times New Roman" panose="02020603050405020304" pitchFamily="18" charset="0"/>
                <a:cs typeface="Times New Roman" panose="02020603050405020304" pitchFamily="18" charset="0"/>
              </a:rPr>
              <a:t>. Next, the gated input is used in a similar manner to gate the output of the previous time step. After a couple of rounds of this mutual gating, the last updated x and </a:t>
            </a:r>
            <a:r>
              <a:rPr lang="en" altLang="zh-CN" dirty="0" err="1">
                <a:latin typeface="Times New Roman" panose="02020603050405020304" pitchFamily="18" charset="0"/>
                <a:cs typeface="Times New Roman" panose="02020603050405020304" pitchFamily="18" charset="0"/>
              </a:rPr>
              <a:t>h</a:t>
            </a:r>
            <a:r>
              <a:rPr lang="en" altLang="zh-CN" i="1" baseline="-25000" dirty="0" err="1">
                <a:latin typeface="Times New Roman" panose="02020603050405020304" pitchFamily="18" charset="0"/>
                <a:cs typeface="Times New Roman" panose="02020603050405020304" pitchFamily="18" charset="0"/>
              </a:rPr>
              <a:t>prev</a:t>
            </a:r>
            <a:r>
              <a:rPr lang="en" altLang="zh-CN" i="1"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are fed to an LSTM. </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745CA65-4B78-7445-8A4C-57F3AA1BD66E}"/>
              </a:ext>
            </a:extLst>
          </p:cNvPr>
          <p:cNvPicPr>
            <a:picLocks noChangeAspect="1"/>
          </p:cNvPicPr>
          <p:nvPr/>
        </p:nvPicPr>
        <p:blipFill>
          <a:blip r:embed="rId2"/>
          <a:stretch>
            <a:fillRect/>
          </a:stretch>
        </p:blipFill>
        <p:spPr>
          <a:xfrm>
            <a:off x="2226046" y="4057327"/>
            <a:ext cx="7739908" cy="2135823"/>
          </a:xfrm>
          <a:prstGeom prst="rect">
            <a:avLst/>
          </a:prstGeom>
        </p:spPr>
      </p:pic>
    </p:spTree>
    <p:extLst>
      <p:ext uri="{BB962C8B-B14F-4D97-AF65-F5344CB8AC3E}">
        <p14:creationId xmlns:p14="http://schemas.microsoft.com/office/powerpoint/2010/main" val="1302500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err="1">
                <a:latin typeface="Times New Roman" panose="02020603050405020304" pitchFamily="18" charset="0"/>
                <a:cs typeface="Times New Roman" panose="02020603050405020304" pitchFamily="18" charset="0"/>
              </a:rPr>
              <a:t>Mogrifier</a:t>
            </a:r>
            <a:r>
              <a:rPr lang="en" altLang="zh-CN" dirty="0">
                <a:latin typeface="Times New Roman" panose="02020603050405020304" pitchFamily="18" charset="0"/>
                <a:cs typeface="Times New Roman" panose="02020603050405020304" pitchFamily="18" charset="0"/>
              </a:rPr>
              <a:t> LSTM</a:t>
            </a: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Method</a:t>
            </a:r>
            <a:r>
              <a:rPr lang="en" altLang="zh-CN" dirty="0">
                <a:latin typeface="Times New Roman" panose="02020603050405020304" pitchFamily="18" charset="0"/>
                <a:cs typeface="Times New Roman" panose="02020603050405020304" pitchFamily="18" charset="0"/>
              </a:rPr>
              <a:t> </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745CA65-4B78-7445-8A4C-57F3AA1BD66E}"/>
              </a:ext>
            </a:extLst>
          </p:cNvPr>
          <p:cNvPicPr>
            <a:picLocks noChangeAspect="1"/>
          </p:cNvPicPr>
          <p:nvPr/>
        </p:nvPicPr>
        <p:blipFill>
          <a:blip r:embed="rId2"/>
          <a:stretch>
            <a:fillRect/>
          </a:stretch>
        </p:blipFill>
        <p:spPr>
          <a:xfrm>
            <a:off x="2226046" y="2266088"/>
            <a:ext cx="7739908" cy="2135823"/>
          </a:xfrm>
          <a:prstGeom prst="rect">
            <a:avLst/>
          </a:prstGeom>
        </p:spPr>
      </p:pic>
      <p:pic>
        <p:nvPicPr>
          <p:cNvPr id="6" name="图片 5">
            <a:extLst>
              <a:ext uri="{FF2B5EF4-FFF2-40B4-BE49-F238E27FC236}">
                <a16:creationId xmlns:a16="http://schemas.microsoft.com/office/drawing/2014/main" id="{F41DC3A7-A97A-CA44-82FF-C6B888C3D112}"/>
              </a:ext>
            </a:extLst>
          </p:cNvPr>
          <p:cNvPicPr>
            <a:picLocks noChangeAspect="1"/>
          </p:cNvPicPr>
          <p:nvPr/>
        </p:nvPicPr>
        <p:blipFill>
          <a:blip r:embed="rId3"/>
          <a:stretch>
            <a:fillRect/>
          </a:stretch>
        </p:blipFill>
        <p:spPr>
          <a:xfrm>
            <a:off x="730250" y="4631848"/>
            <a:ext cx="10731500" cy="673100"/>
          </a:xfrm>
          <a:prstGeom prst="rect">
            <a:avLst/>
          </a:prstGeom>
        </p:spPr>
      </p:pic>
      <p:pic>
        <p:nvPicPr>
          <p:cNvPr id="7" name="图片 6">
            <a:extLst>
              <a:ext uri="{FF2B5EF4-FFF2-40B4-BE49-F238E27FC236}">
                <a16:creationId xmlns:a16="http://schemas.microsoft.com/office/drawing/2014/main" id="{CC804E02-7BF5-1B43-B600-EDF4B5E29A09}"/>
              </a:ext>
            </a:extLst>
          </p:cNvPr>
          <p:cNvPicPr>
            <a:picLocks noChangeAspect="1"/>
          </p:cNvPicPr>
          <p:nvPr/>
        </p:nvPicPr>
        <p:blipFill>
          <a:blip r:embed="rId4"/>
          <a:stretch>
            <a:fillRect/>
          </a:stretch>
        </p:blipFill>
        <p:spPr>
          <a:xfrm>
            <a:off x="730250" y="5630471"/>
            <a:ext cx="10731500" cy="753304"/>
          </a:xfrm>
          <a:prstGeom prst="rect">
            <a:avLst/>
          </a:prstGeom>
        </p:spPr>
      </p:pic>
    </p:spTree>
    <p:extLst>
      <p:ext uri="{BB962C8B-B14F-4D97-AF65-F5344CB8AC3E}">
        <p14:creationId xmlns:p14="http://schemas.microsoft.com/office/powerpoint/2010/main" val="377426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err="1">
                <a:latin typeface="Times New Roman" panose="02020603050405020304" pitchFamily="18" charset="0"/>
                <a:cs typeface="Times New Roman" panose="02020603050405020304" pitchFamily="18" charset="0"/>
              </a:rPr>
              <a:t>Mogrifier</a:t>
            </a:r>
            <a:r>
              <a:rPr lang="en" altLang="zh-CN" dirty="0">
                <a:latin typeface="Times New Roman" panose="02020603050405020304" pitchFamily="18" charset="0"/>
                <a:cs typeface="Times New Roman" panose="02020603050405020304" pitchFamily="18" charset="0"/>
              </a:rPr>
              <a:t> LSTM</a:t>
            </a: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Method</a:t>
            </a:r>
            <a:r>
              <a:rPr lang="en" altLang="zh-CN" dirty="0">
                <a:latin typeface="Times New Roman" panose="02020603050405020304" pitchFamily="18" charset="0"/>
                <a:cs typeface="Times New Roman" panose="02020603050405020304" pitchFamily="18" charset="0"/>
              </a:rPr>
              <a:t> </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745CA65-4B78-7445-8A4C-57F3AA1BD66E}"/>
              </a:ext>
            </a:extLst>
          </p:cNvPr>
          <p:cNvPicPr>
            <a:picLocks noChangeAspect="1"/>
          </p:cNvPicPr>
          <p:nvPr/>
        </p:nvPicPr>
        <p:blipFill>
          <a:blip r:embed="rId2"/>
          <a:stretch>
            <a:fillRect/>
          </a:stretch>
        </p:blipFill>
        <p:spPr>
          <a:xfrm>
            <a:off x="2226046" y="2266088"/>
            <a:ext cx="7739908" cy="2135823"/>
          </a:xfrm>
          <a:prstGeom prst="rect">
            <a:avLst/>
          </a:prstGeom>
        </p:spPr>
      </p:pic>
      <p:pic>
        <p:nvPicPr>
          <p:cNvPr id="8" name="图片 7">
            <a:extLst>
              <a:ext uri="{FF2B5EF4-FFF2-40B4-BE49-F238E27FC236}">
                <a16:creationId xmlns:a16="http://schemas.microsoft.com/office/drawing/2014/main" id="{5FA1BD08-991F-664B-8E1A-B3FC283C34E7}"/>
              </a:ext>
            </a:extLst>
          </p:cNvPr>
          <p:cNvPicPr>
            <a:picLocks noChangeAspect="1"/>
          </p:cNvPicPr>
          <p:nvPr/>
        </p:nvPicPr>
        <p:blipFill>
          <a:blip r:embed="rId3"/>
          <a:stretch>
            <a:fillRect/>
          </a:stretch>
        </p:blipFill>
        <p:spPr>
          <a:xfrm>
            <a:off x="284431" y="5031301"/>
            <a:ext cx="5930900" cy="774700"/>
          </a:xfrm>
          <a:prstGeom prst="rect">
            <a:avLst/>
          </a:prstGeom>
        </p:spPr>
      </p:pic>
      <p:pic>
        <p:nvPicPr>
          <p:cNvPr id="9" name="图片 8">
            <a:extLst>
              <a:ext uri="{FF2B5EF4-FFF2-40B4-BE49-F238E27FC236}">
                <a16:creationId xmlns:a16="http://schemas.microsoft.com/office/drawing/2014/main" id="{282AEA3A-2C33-E843-BB68-58039051D997}"/>
              </a:ext>
            </a:extLst>
          </p:cNvPr>
          <p:cNvPicPr>
            <a:picLocks noChangeAspect="1"/>
          </p:cNvPicPr>
          <p:nvPr/>
        </p:nvPicPr>
        <p:blipFill>
          <a:blip r:embed="rId4"/>
          <a:stretch>
            <a:fillRect/>
          </a:stretch>
        </p:blipFill>
        <p:spPr>
          <a:xfrm>
            <a:off x="6215331" y="4551363"/>
            <a:ext cx="5308600" cy="1625600"/>
          </a:xfrm>
          <a:prstGeom prst="rect">
            <a:avLst/>
          </a:prstGeom>
        </p:spPr>
      </p:pic>
    </p:spTree>
    <p:extLst>
      <p:ext uri="{BB962C8B-B14F-4D97-AF65-F5344CB8AC3E}">
        <p14:creationId xmlns:p14="http://schemas.microsoft.com/office/powerpoint/2010/main" val="1038910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GPT2 </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199" y="1825625"/>
            <a:ext cx="11001499" cy="4351338"/>
          </a:xfrm>
        </p:spPr>
        <p:txBody>
          <a:bodyPr/>
          <a:lstStyle/>
          <a:p>
            <a:r>
              <a:rPr kumimoji="1" lang="en-US" altLang="zh-CN" dirty="0">
                <a:latin typeface="Times New Roman" panose="02020603050405020304" pitchFamily="18" charset="0"/>
                <a:cs typeface="Times New Roman" panose="02020603050405020304" pitchFamily="18" charset="0"/>
              </a:rPr>
              <a:t>Overview</a:t>
            </a:r>
          </a:p>
          <a:p>
            <a:pPr lvl="1"/>
            <a:r>
              <a:rPr kumimoji="1" lang="en-US" altLang="zh-CN" dirty="0">
                <a:latin typeface="Times New Roman" panose="02020603050405020304" pitchFamily="18" charset="0"/>
                <a:cs typeface="Times New Roman" panose="02020603050405020304" pitchFamily="18" charset="0"/>
              </a:rPr>
              <a:t>GPT2 is a left-to-right auto-regressive language model with </a:t>
            </a:r>
            <a:r>
              <a:rPr kumimoji="1" lang="en-US" altLang="zh-CN" b="1" dirty="0">
                <a:latin typeface="Times New Roman" panose="02020603050405020304" pitchFamily="18" charset="0"/>
                <a:cs typeface="Times New Roman" panose="02020603050405020304" pitchFamily="18" charset="0"/>
              </a:rPr>
              <a:t>extremely big Transformer </a:t>
            </a:r>
            <a:r>
              <a:rPr kumimoji="1" lang="en-US" altLang="zh-CN" dirty="0">
                <a:latin typeface="Times New Roman" panose="02020603050405020304" pitchFamily="18" charset="0"/>
                <a:cs typeface="Times New Roman" panose="02020603050405020304" pitchFamily="18" charset="0"/>
              </a:rPr>
              <a:t>and </a:t>
            </a:r>
            <a:r>
              <a:rPr kumimoji="1" lang="en-US" altLang="zh-CN" b="1" dirty="0">
                <a:latin typeface="Times New Roman" panose="02020603050405020304" pitchFamily="18" charset="0"/>
                <a:cs typeface="Times New Roman" panose="02020603050405020304" pitchFamily="18" charset="0"/>
              </a:rPr>
              <a:t>extremely big (and diverse) training corpus</a:t>
            </a:r>
            <a:r>
              <a:rPr kumimoji="1" lang="en-US" altLang="zh-CN" dirty="0">
                <a:latin typeface="Times New Roman" panose="02020603050405020304" pitchFamily="18" charset="0"/>
                <a:cs typeface="Times New Roman" panose="02020603050405020304" pitchFamily="18" charset="0"/>
              </a:rPr>
              <a:t>. Or</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other</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words, it is a GPT with more model parameters and more training data.</a:t>
            </a:r>
          </a:p>
          <a:p>
            <a:pPr lvl="1"/>
            <a:r>
              <a:rPr kumimoji="1" lang="en-US" altLang="zh-CN" dirty="0">
                <a:latin typeface="Times New Roman" panose="02020603050405020304" pitchFamily="18" charset="0"/>
                <a:cs typeface="Times New Roman" panose="02020603050405020304" pitchFamily="18" charset="0"/>
              </a:rPr>
              <a:t>It is skilled at </a:t>
            </a:r>
            <a:r>
              <a:rPr kumimoji="1" lang="en" altLang="zh-CN" b="1" dirty="0">
                <a:latin typeface="Times New Roman" panose="02020603050405020304" pitchFamily="18" charset="0"/>
                <a:cs typeface="Times New Roman" panose="02020603050405020304" pitchFamily="18" charset="0"/>
              </a:rPr>
              <a:t>text continuation</a:t>
            </a:r>
            <a:r>
              <a:rPr lang="en-US" altLang="zh-CN" dirty="0"/>
              <a:t>.</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It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 actually an analysis paper which </a:t>
            </a:r>
            <a:r>
              <a:rPr lang="en" altLang="zh-CN" dirty="0">
                <a:latin typeface="Times New Roman" panose="02020603050405020304" pitchFamily="18" charset="0"/>
                <a:cs typeface="Times New Roman" panose="02020603050405020304" pitchFamily="18" charset="0"/>
              </a:rPr>
              <a:t>explore the landscape of generative pretraining</a:t>
            </a:r>
            <a:r>
              <a:rPr kumimoji="1" lang="en-US" altLang="zh-CN" dirty="0">
                <a:latin typeface="Times New Roman" panose="02020603050405020304" pitchFamily="18" charset="0"/>
                <a:cs typeface="Times New Roman" panose="02020603050405020304" pitchFamily="18" charset="0"/>
              </a:rPr>
              <a:t>.</a:t>
            </a:r>
          </a:p>
          <a:p>
            <a:endParaRPr kumimoji="1"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5258BC2-61BD-B54D-8F86-9A5D85AFA79D}"/>
              </a:ext>
            </a:extLst>
          </p:cNvPr>
          <p:cNvPicPr>
            <a:picLocks noChangeAspect="1"/>
          </p:cNvPicPr>
          <p:nvPr/>
        </p:nvPicPr>
        <p:blipFill>
          <a:blip r:embed="rId2"/>
          <a:stretch>
            <a:fillRect/>
          </a:stretch>
        </p:blipFill>
        <p:spPr>
          <a:xfrm>
            <a:off x="4335023" y="4607403"/>
            <a:ext cx="3521953" cy="1009626"/>
          </a:xfrm>
          <a:prstGeom prst="rect">
            <a:avLst/>
          </a:prstGeom>
        </p:spPr>
      </p:pic>
    </p:spTree>
    <p:extLst>
      <p:ext uri="{BB962C8B-B14F-4D97-AF65-F5344CB8AC3E}">
        <p14:creationId xmlns:p14="http://schemas.microsoft.com/office/powerpoint/2010/main" val="202429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lang="en" altLang="zh-CN" dirty="0" err="1">
                <a:latin typeface="Times New Roman" panose="02020603050405020304" pitchFamily="18" charset="0"/>
                <a:cs typeface="Times New Roman" panose="02020603050405020304" pitchFamily="18" charset="0"/>
              </a:rPr>
              <a:t>Mogrifier</a:t>
            </a:r>
            <a:r>
              <a:rPr lang="en" altLang="zh-CN" dirty="0">
                <a:latin typeface="Times New Roman" panose="02020603050405020304" pitchFamily="18" charset="0"/>
                <a:cs typeface="Times New Roman" panose="02020603050405020304" pitchFamily="18" charset="0"/>
              </a:rPr>
              <a:t> LSTM</a:t>
            </a: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Experiments</a:t>
            </a:r>
            <a:r>
              <a:rPr lang="en" altLang="zh-CN" dirty="0">
                <a:latin typeface="Times New Roman" panose="02020603050405020304" pitchFamily="18" charset="0"/>
                <a:cs typeface="Times New Roman" panose="02020603050405020304" pitchFamily="18" charset="0"/>
              </a:rPr>
              <a:t> </a:t>
            </a:r>
          </a:p>
          <a:p>
            <a:pPr lvl="1"/>
            <a:r>
              <a:rPr lang="en" altLang="zh-CN" dirty="0">
                <a:latin typeface="Times New Roman" panose="02020603050405020304" pitchFamily="18" charset="0"/>
                <a:cs typeface="Times New Roman" panose="02020603050405020304" pitchFamily="18" charset="0"/>
              </a:rPr>
              <a:t>Language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modeling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word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level(left)</a:t>
            </a:r>
          </a:p>
          <a:p>
            <a:pPr marL="457200" lvl="1" indent="0">
              <a:buNone/>
            </a:pPr>
            <a:r>
              <a:rPr lang="en-US" altLang="zh-CN" dirty="0">
                <a:latin typeface="Times New Roman" panose="02020603050405020304" pitchFamily="18" charset="0"/>
                <a:cs typeface="Times New Roman" panose="02020603050405020304" pitchFamily="18" charset="0"/>
              </a:rPr>
              <a:t>and char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level.</a:t>
            </a:r>
            <a:endParaRPr lang="en" altLang="zh-CN" dirty="0">
              <a:latin typeface="Times New Roman" panose="02020603050405020304" pitchFamily="18" charset="0"/>
              <a:cs typeface="Times New Roman" panose="02020603050405020304" pitchFamily="18" charset="0"/>
            </a:endParaRPr>
          </a:p>
          <a:p>
            <a:pPr lvl="1"/>
            <a:endParaRPr kumimoji="1"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29AADD5-6C5A-074A-845D-07A6BF115ED4}"/>
              </a:ext>
            </a:extLst>
          </p:cNvPr>
          <p:cNvPicPr>
            <a:picLocks noChangeAspect="1"/>
          </p:cNvPicPr>
          <p:nvPr/>
        </p:nvPicPr>
        <p:blipFill>
          <a:blip r:embed="rId2"/>
          <a:stretch>
            <a:fillRect/>
          </a:stretch>
        </p:blipFill>
        <p:spPr>
          <a:xfrm>
            <a:off x="6885932" y="1583810"/>
            <a:ext cx="4990867" cy="5167312"/>
          </a:xfrm>
          <a:prstGeom prst="rect">
            <a:avLst/>
          </a:prstGeom>
        </p:spPr>
      </p:pic>
      <p:pic>
        <p:nvPicPr>
          <p:cNvPr id="6" name="图片 5">
            <a:extLst>
              <a:ext uri="{FF2B5EF4-FFF2-40B4-BE49-F238E27FC236}">
                <a16:creationId xmlns:a16="http://schemas.microsoft.com/office/drawing/2014/main" id="{577A1C29-2722-F342-90F0-B727526860AC}"/>
              </a:ext>
            </a:extLst>
          </p:cNvPr>
          <p:cNvPicPr>
            <a:picLocks noChangeAspect="1"/>
          </p:cNvPicPr>
          <p:nvPr/>
        </p:nvPicPr>
        <p:blipFill>
          <a:blip r:embed="rId3"/>
          <a:stretch>
            <a:fillRect/>
          </a:stretch>
        </p:blipFill>
        <p:spPr>
          <a:xfrm>
            <a:off x="315201" y="3096367"/>
            <a:ext cx="6570731" cy="3396508"/>
          </a:xfrm>
          <a:prstGeom prst="rect">
            <a:avLst/>
          </a:prstGeom>
        </p:spPr>
      </p:pic>
    </p:spTree>
    <p:extLst>
      <p:ext uri="{BB962C8B-B14F-4D97-AF65-F5344CB8AC3E}">
        <p14:creationId xmlns:p14="http://schemas.microsoft.com/office/powerpoint/2010/main" val="2400040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 altLang="zh-CN" dirty="0">
                <a:latin typeface="Times New Roman" panose="02020603050405020304" pitchFamily="18" charset="0"/>
                <a:cs typeface="Times New Roman" panose="02020603050405020304" pitchFamily="18" charset="0"/>
              </a:rPr>
              <a:t>Reformer</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normAutofit/>
          </a:bodyPr>
          <a:lstStyle/>
          <a:p>
            <a:r>
              <a:rPr kumimoji="1" lang="en-US" altLang="zh-CN" dirty="0">
                <a:latin typeface="Times New Roman" panose="02020603050405020304" pitchFamily="18" charset="0"/>
                <a:cs typeface="Times New Roman" panose="02020603050405020304" pitchFamily="18" charset="0"/>
              </a:rPr>
              <a:t>Overview:</a:t>
            </a:r>
          </a:p>
          <a:p>
            <a:pPr lvl="1"/>
            <a:r>
              <a:rPr lang="en" altLang="zh-CN" dirty="0">
                <a:latin typeface="Times New Roman" panose="02020603050405020304" pitchFamily="18" charset="0"/>
                <a:cs typeface="Times New Roman" panose="02020603050405020304" pitchFamily="18" charset="0"/>
              </a:rPr>
              <a:t>Locality-sensitive hashing:</a:t>
            </a:r>
          </a:p>
          <a:p>
            <a:pPr lvl="2"/>
            <a:r>
              <a:rPr lang="en-US" altLang="zh-CN" dirty="0">
                <a:latin typeface="Times New Roman" panose="02020603050405020304" pitchFamily="18" charset="0"/>
                <a:cs typeface="Times New Roman" panose="02020603050405020304" pitchFamily="18" charset="0"/>
              </a:rPr>
              <a:t>The paper</a:t>
            </a:r>
            <a:r>
              <a:rPr lang="en" altLang="zh-CN" dirty="0">
                <a:latin typeface="Times New Roman" panose="02020603050405020304" pitchFamily="18" charset="0"/>
                <a:cs typeface="Times New Roman" panose="02020603050405020304" pitchFamily="18" charset="0"/>
              </a:rPr>
              <a:t> replaces dot-product attention by one that uses locality-sensitive hashing, changing its complexity from O(L2 ) to O(L log L), where L is the length of the sequence. </a:t>
            </a:r>
          </a:p>
          <a:p>
            <a:pPr lvl="1"/>
            <a:r>
              <a:rPr lang="en" altLang="zh-CN" dirty="0">
                <a:latin typeface="Times New Roman" panose="02020603050405020304" pitchFamily="18" charset="0"/>
                <a:cs typeface="Times New Roman" panose="02020603050405020304" pitchFamily="18" charset="0"/>
              </a:rPr>
              <a:t>Reversible residual layers:</a:t>
            </a:r>
          </a:p>
          <a:p>
            <a:pPr lvl="2"/>
            <a:r>
              <a:rPr lang="en" altLang="zh-CN" dirty="0">
                <a:latin typeface="Times New Roman" panose="02020603050405020304" pitchFamily="18" charset="0"/>
                <a:cs typeface="Times New Roman" panose="02020603050405020304" pitchFamily="18" charset="0"/>
              </a:rPr>
              <a:t>Furthermore, we use reversible residual layers instead of the standard residuals, which allows storing activations only once in the training process instead of N times, where N is the number of layers. </a:t>
            </a:r>
          </a:p>
          <a:p>
            <a:pPr lvl="1"/>
            <a:r>
              <a:rPr lang="en" altLang="zh-CN" dirty="0">
                <a:latin typeface="Times New Roman" panose="02020603050405020304" pitchFamily="18" charset="0"/>
                <a:cs typeface="Times New Roman" panose="02020603050405020304" pitchFamily="18" charset="0"/>
              </a:rPr>
              <a:t>Chunking FFN layers.</a:t>
            </a:r>
          </a:p>
          <a:p>
            <a:pPr lvl="1"/>
            <a:endParaRPr lang="en" altLang="zh-CN" dirty="0">
              <a:latin typeface="Times New Roman" panose="02020603050405020304" pitchFamily="18" charset="0"/>
              <a:cs typeface="Times New Roman" panose="02020603050405020304" pitchFamily="18" charset="0"/>
            </a:endParaRPr>
          </a:p>
          <a:p>
            <a:pPr marL="457200" lvl="1" indent="0">
              <a:buNone/>
            </a:pPr>
            <a:r>
              <a:rPr kumimoji="1" lang="en-US" altLang="zh-CN" dirty="0">
                <a:latin typeface="Times New Roman" panose="02020603050405020304" pitchFamily="18" charset="0"/>
                <a:cs typeface="Times New Roman" panose="02020603050405020304" pitchFamily="18" charset="0"/>
              </a:rPr>
              <a:t>Recommended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reading:  </a:t>
            </a:r>
            <a:r>
              <a:rPr kumimoji="1" lang="en-US" altLang="zh-CN" dirty="0">
                <a:latin typeface="Times New Roman" panose="02020603050405020304" pitchFamily="18" charset="0"/>
                <a:cs typeface="Times New Roman" panose="02020603050405020304" pitchFamily="18" charset="0"/>
                <a:hlinkClick r:id="rId2"/>
              </a:rPr>
              <a:t>Reformer</a:t>
            </a:r>
            <a:r>
              <a:rPr kumimoji="1" lang="en-US" altLang="zh-CN" dirty="0">
                <a:latin typeface="Times New Roman" panose="02020603050405020304" pitchFamily="18" charset="0"/>
                <a:cs typeface="Times New Roman" panose="02020603050405020304" pitchFamily="18" charset="0"/>
              </a:rPr>
              <a:t> (if interested)</a:t>
            </a:r>
          </a:p>
          <a:p>
            <a:pPr marL="457200" lvl="1" indent="0">
              <a:buNone/>
            </a:pPr>
            <a:r>
              <a:rPr kumimoji="1" lang="en-US" altLang="zh-CN" dirty="0">
                <a:latin typeface="Times New Roman" panose="02020603050405020304" pitchFamily="18" charset="0"/>
                <a:cs typeface="Times New Roman" panose="02020603050405020304" pitchFamily="18" charset="0"/>
              </a:rPr>
              <a:t>Other</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interesting</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variations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of</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Transformer: </a:t>
            </a:r>
            <a:r>
              <a:rPr kumimoji="1" lang="en-US" altLang="zh-CN" dirty="0">
                <a:latin typeface="Times New Roman" panose="02020603050405020304" pitchFamily="18" charset="0"/>
                <a:cs typeface="Times New Roman" panose="02020603050405020304" pitchFamily="18" charset="0"/>
                <a:hlinkClick r:id="rId3"/>
              </a:rPr>
              <a:t>Transformers</a:t>
            </a:r>
            <a:r>
              <a:rPr kumimoji="1" lang="en-US" altLang="zh-CN" dirty="0">
                <a:latin typeface="Times New Roman" panose="02020603050405020304" pitchFamily="18" charset="0"/>
                <a:cs typeface="Times New Roman" panose="02020603050405020304" pitchFamily="18" charset="0"/>
              </a:rPr>
              <a:t> (if interested)</a:t>
            </a: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marL="457200" lvl="1" indent="0">
              <a:buNone/>
            </a:pP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9414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kumimoji="1" lang="en-US" altLang="zh-CN" dirty="0">
                <a:latin typeface="Times New Roman" panose="02020603050405020304" pitchFamily="18" charset="0"/>
                <a:cs typeface="Times New Roman" panose="02020603050405020304" pitchFamily="18" charset="0"/>
              </a:rPr>
              <a:t>3.</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Training and generation strategies</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kumimoji="1" lang="en-US" altLang="zh-CN" i="1" dirty="0" err="1">
                <a:latin typeface="Times New Roman" panose="02020603050405020304" pitchFamily="18" charset="0"/>
                <a:cs typeface="Times New Roman" panose="02020603050405020304" pitchFamily="18" charset="0"/>
              </a:rPr>
              <a:t>Levenshtein</a:t>
            </a:r>
            <a:r>
              <a:rPr kumimoji="1" lang="en-US" altLang="zh-CN" i="1" dirty="0">
                <a:latin typeface="Times New Roman" panose="02020603050405020304" pitchFamily="18" charset="0"/>
                <a:cs typeface="Times New Roman" panose="02020603050405020304" pitchFamily="18" charset="0"/>
              </a:rPr>
              <a:t> Transformer</a:t>
            </a:r>
            <a:r>
              <a:rPr kumimoji="1" lang="en-US" altLang="zh-CN" b="1" i="1" dirty="0">
                <a:latin typeface="Times New Roman" panose="02020603050405020304" pitchFamily="18" charset="0"/>
                <a:cs typeface="Times New Roman" panose="02020603050405020304" pitchFamily="18" charset="0"/>
              </a:rPr>
              <a:t> </a:t>
            </a:r>
            <a:r>
              <a:rPr kumimoji="1" lang="en-US" altLang="zh-CN" i="1" dirty="0">
                <a:latin typeface="Times New Roman" panose="02020603050405020304" pitchFamily="18" charset="0"/>
                <a:cs typeface="Times New Roman" panose="02020603050405020304" pitchFamily="18" charset="0"/>
              </a:rPr>
              <a:t>(novel generation paradigm)</a:t>
            </a:r>
          </a:p>
          <a:p>
            <a:r>
              <a:rPr kumimoji="1" lang="en-US" altLang="zh-CN" i="1" dirty="0">
                <a:latin typeface="Times New Roman" panose="02020603050405020304" pitchFamily="18" charset="0"/>
                <a:cs typeface="Times New Roman" panose="02020603050405020304" pitchFamily="18" charset="0"/>
              </a:rPr>
              <a:t>Training Language GANs from Scratch (training)</a:t>
            </a:r>
          </a:p>
          <a:p>
            <a:r>
              <a:rPr lang="en" altLang="zh-CN" i="1" dirty="0">
                <a:latin typeface="Times New Roman" panose="02020603050405020304" pitchFamily="18" charset="0"/>
                <a:cs typeface="Times New Roman" panose="02020603050405020304" pitchFamily="18" charset="0"/>
              </a:rPr>
              <a:t>The Curious Case of Neural Text Degeneration (decoding)</a:t>
            </a:r>
          </a:p>
          <a:p>
            <a:endParaRPr lang="en" altLang="zh-CN" i="1" dirty="0">
              <a:latin typeface="Times New Roman" panose="02020603050405020304" pitchFamily="18" charset="0"/>
              <a:cs typeface="Times New Roman" panose="02020603050405020304" pitchFamily="18" charset="0"/>
            </a:endParaRPr>
          </a:p>
          <a:p>
            <a:endParaRPr kumimoji="1" lang="en-US" altLang="zh-CN" i="1" dirty="0">
              <a:latin typeface="Times New Roman" panose="02020603050405020304" pitchFamily="18" charset="0"/>
              <a:cs typeface="Times New Roman" panose="02020603050405020304" pitchFamily="18" charset="0"/>
            </a:endParaRPr>
          </a:p>
          <a:p>
            <a:pPr marL="0" indent="0">
              <a:buNone/>
            </a:pPr>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150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Overview</a:t>
            </a:r>
          </a:p>
          <a:p>
            <a:pPr lvl="1"/>
            <a:r>
              <a:rPr kumimoji="1" lang="en-US" altLang="zh-CN" dirty="0">
                <a:latin typeface="Times New Roman" panose="02020603050405020304" pitchFamily="18" charset="0"/>
                <a:cs typeface="Times New Roman" panose="02020603050405020304" pitchFamily="18" charset="0"/>
              </a:rPr>
              <a:t>A novel sequence generation paradigm which is the first to facilitate </a:t>
            </a:r>
            <a:r>
              <a:rPr lang="en" altLang="zh-CN" dirty="0">
                <a:latin typeface="Times New Roman" panose="02020603050405020304" pitchFamily="18" charset="0"/>
                <a:cs typeface="Times New Roman" panose="02020603050405020304" pitchFamily="18" charset="0"/>
              </a:rPr>
              <a:t>not only </a:t>
            </a:r>
            <a:r>
              <a:rPr lang="en" altLang="zh-CN" b="1" dirty="0">
                <a:latin typeface="Times New Roman" panose="02020603050405020304" pitchFamily="18" charset="0"/>
                <a:cs typeface="Times New Roman" panose="02020603050405020304" pitchFamily="18" charset="0"/>
              </a:rPr>
              <a:t>generation</a:t>
            </a:r>
            <a:r>
              <a:rPr lang="en" altLang="zh-CN" dirty="0">
                <a:latin typeface="Times New Roman" panose="02020603050405020304" pitchFamily="18" charset="0"/>
                <a:cs typeface="Times New Roman" panose="02020603050405020304" pitchFamily="18" charset="0"/>
              </a:rPr>
              <a:t> but also sequence </a:t>
            </a:r>
            <a:r>
              <a:rPr lang="en" altLang="zh-CN" b="1" dirty="0">
                <a:latin typeface="Times New Roman" panose="02020603050405020304" pitchFamily="18" charset="0"/>
                <a:cs typeface="Times New Roman" panose="02020603050405020304" pitchFamily="18" charset="0"/>
              </a:rPr>
              <a:t>refinement</a:t>
            </a:r>
            <a:r>
              <a:rPr lang="en"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using two iterative operations: </a:t>
            </a:r>
            <a:r>
              <a:rPr lang="en-US" altLang="zh-CN" b="1" dirty="0">
                <a:latin typeface="Times New Roman" panose="02020603050405020304" pitchFamily="18" charset="0"/>
                <a:cs typeface="Times New Roman" panose="02020603050405020304" pitchFamily="18" charset="0"/>
              </a:rPr>
              <a:t>deletion</a:t>
            </a:r>
            <a:r>
              <a:rPr lang="en-US" altLang="zh-CN" dirty="0">
                <a:latin typeface="Times New Roman" panose="02020603050405020304" pitchFamily="18" charset="0"/>
                <a:cs typeface="Times New Roman" panose="02020603050405020304" pitchFamily="18" charset="0"/>
              </a:rPr>
              <a:t> and </a:t>
            </a:r>
            <a:r>
              <a:rPr lang="en-US" altLang="zh-CN" b="1" dirty="0">
                <a:latin typeface="Times New Roman" panose="02020603050405020304" pitchFamily="18" charset="0"/>
                <a:cs typeface="Times New Roman" panose="02020603050405020304" pitchFamily="18" charset="0"/>
              </a:rPr>
              <a:t>insertion</a:t>
            </a:r>
            <a:r>
              <a:rPr lang="en-US" altLang="zh-CN" dirty="0">
                <a:latin typeface="Times New Roman" panose="02020603050405020304" pitchFamily="18" charset="0"/>
                <a:cs typeface="Times New Roman" panose="02020603050405020304" pitchFamily="18" charset="0"/>
              </a:rPr>
              <a:t>.</a:t>
            </a:r>
            <a:endParaRPr lang="en"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A new family of sequence generation: non-autoregressive generation.</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025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Method: three steps in one iteration</a:t>
            </a:r>
          </a:p>
          <a:p>
            <a:pPr lvl="1"/>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Delete tokens</a:t>
            </a:r>
          </a:p>
          <a:p>
            <a:pPr lvl="1"/>
            <a:r>
              <a:rPr kumimoji="1" lang="en-US" altLang="zh-CN" dirty="0">
                <a:latin typeface="Times New Roman" panose="02020603050405020304" pitchFamily="18" charset="0"/>
                <a:cs typeface="Times New Roman" panose="02020603050405020304" pitchFamily="18" charset="0"/>
              </a:rPr>
              <a:t>Insert placeholders</a:t>
            </a:r>
          </a:p>
          <a:p>
            <a:pPr lvl="1"/>
            <a:r>
              <a:rPr kumimoji="1" lang="en-US" altLang="zh-CN" dirty="0">
                <a:latin typeface="Times New Roman" panose="02020603050405020304" pitchFamily="18" charset="0"/>
                <a:cs typeface="Times New Roman" panose="02020603050405020304" pitchFamily="18" charset="0"/>
              </a:rPr>
              <a:t>Fill-in tokens</a:t>
            </a: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marL="457200" lvl="1" indent="0">
              <a:buNone/>
            </a:pPr>
            <a:r>
              <a:rPr kumimoji="1" lang="en-US" altLang="zh-CN" dirty="0">
                <a:latin typeface="Times New Roman" panose="02020603050405020304" pitchFamily="18" charset="0"/>
                <a:cs typeface="Times New Roman" panose="02020603050405020304" pitchFamily="18" charset="0"/>
              </a:rPr>
              <a:t>In each step, the </a:t>
            </a:r>
          </a:p>
          <a:p>
            <a:pPr marL="457200" lvl="1" indent="0">
              <a:buNone/>
            </a:pPr>
            <a:r>
              <a:rPr kumimoji="1" lang="en-US" altLang="zh-CN" dirty="0">
                <a:latin typeface="Times New Roman" panose="02020603050405020304" pitchFamily="18" charset="0"/>
                <a:cs typeface="Times New Roman" panose="02020603050405020304" pitchFamily="18" charset="0"/>
              </a:rPr>
              <a:t>predicting process </a:t>
            </a:r>
          </a:p>
          <a:p>
            <a:pPr marL="457200" lvl="1" indent="0">
              <a:buNone/>
            </a:pPr>
            <a:r>
              <a:rPr kumimoji="1" lang="en-US" altLang="zh-CN" b="1" dirty="0">
                <a:latin typeface="Times New Roman" panose="02020603050405020304" pitchFamily="18" charset="0"/>
                <a:cs typeface="Times New Roman" panose="02020603050405020304" pitchFamily="18" charset="0"/>
              </a:rPr>
              <a:t>runs in parallel</a:t>
            </a:r>
            <a:r>
              <a:rPr kumimoji="1" lang="en-US" altLang="zh-CN" dirty="0">
                <a:latin typeface="Times New Roman" panose="02020603050405020304" pitchFamily="18" charset="0"/>
                <a:cs typeface="Times New Roman" panose="02020603050405020304" pitchFamily="18" charset="0"/>
              </a:rPr>
              <a:t>.</a:t>
            </a:r>
          </a:p>
        </p:txBody>
      </p:sp>
      <p:pic>
        <p:nvPicPr>
          <p:cNvPr id="4" name="图片 3">
            <a:extLst>
              <a:ext uri="{FF2B5EF4-FFF2-40B4-BE49-F238E27FC236}">
                <a16:creationId xmlns:a16="http://schemas.microsoft.com/office/drawing/2014/main" id="{2B2737F9-0830-7D47-AE2A-ADF17B06F252}"/>
              </a:ext>
            </a:extLst>
          </p:cNvPr>
          <p:cNvPicPr>
            <a:picLocks noChangeAspect="1"/>
          </p:cNvPicPr>
          <p:nvPr/>
        </p:nvPicPr>
        <p:blipFill>
          <a:blip r:embed="rId2"/>
          <a:stretch>
            <a:fillRect/>
          </a:stretch>
        </p:blipFill>
        <p:spPr>
          <a:xfrm>
            <a:off x="4050227" y="2347610"/>
            <a:ext cx="7872598" cy="4323394"/>
          </a:xfrm>
          <a:prstGeom prst="rect">
            <a:avLst/>
          </a:prstGeom>
        </p:spPr>
      </p:pic>
    </p:spTree>
    <p:extLst>
      <p:ext uri="{BB962C8B-B14F-4D97-AF65-F5344CB8AC3E}">
        <p14:creationId xmlns:p14="http://schemas.microsoft.com/office/powerpoint/2010/main" val="2062310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252069"/>
          </a:xfrm>
        </p:spPr>
        <p:txBody>
          <a:bodyPr>
            <a:normAutofit/>
          </a:bodyPr>
          <a:lstStyle/>
          <a:p>
            <a:r>
              <a:rPr kumimoji="1" lang="en-US" altLang="zh-CN" dirty="0">
                <a:latin typeface="Times New Roman" panose="02020603050405020304" pitchFamily="18" charset="0"/>
                <a:cs typeface="Times New Roman" panose="02020603050405020304" pitchFamily="18" charset="0"/>
              </a:rPr>
              <a:t>Method: three steps in one iteration</a:t>
            </a:r>
          </a:p>
          <a:p>
            <a:pPr lvl="1"/>
            <a:r>
              <a:rPr kumimoji="1" lang="en-US" altLang="zh-CN" dirty="0">
                <a:latin typeface="Times New Roman" panose="02020603050405020304" pitchFamily="18" charset="0"/>
                <a:cs typeface="Times New Roman" panose="02020603050405020304" pitchFamily="18" charset="0"/>
              </a:rPr>
              <a:t>Delete tokens using a </a:t>
            </a:r>
            <a:r>
              <a:rPr lang="en" altLang="zh-CN" i="1" dirty="0">
                <a:latin typeface="Times New Roman" panose="02020603050405020304" pitchFamily="18" charset="0"/>
                <a:cs typeface="Times New Roman" panose="02020603050405020304" pitchFamily="18" charset="0"/>
              </a:rPr>
              <a:t>Deletion Classifier </a:t>
            </a:r>
            <a:endParaRPr lang="en"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This operation results in a new sequence, denoted as                       . </a:t>
            </a:r>
          </a:p>
        </p:txBody>
      </p:sp>
      <p:pic>
        <p:nvPicPr>
          <p:cNvPr id="5" name="图片 4">
            <a:extLst>
              <a:ext uri="{FF2B5EF4-FFF2-40B4-BE49-F238E27FC236}">
                <a16:creationId xmlns:a16="http://schemas.microsoft.com/office/drawing/2014/main" id="{D75DAFE5-B3C1-2847-9B87-A7DD39D6872A}"/>
              </a:ext>
            </a:extLst>
          </p:cNvPr>
          <p:cNvPicPr>
            <a:picLocks noChangeAspect="1"/>
          </p:cNvPicPr>
          <p:nvPr/>
        </p:nvPicPr>
        <p:blipFill>
          <a:blip r:embed="rId2"/>
          <a:stretch>
            <a:fillRect/>
          </a:stretch>
        </p:blipFill>
        <p:spPr>
          <a:xfrm>
            <a:off x="2324677" y="2920017"/>
            <a:ext cx="7542645" cy="670702"/>
          </a:xfrm>
          <a:prstGeom prst="rect">
            <a:avLst/>
          </a:prstGeom>
        </p:spPr>
      </p:pic>
      <p:pic>
        <p:nvPicPr>
          <p:cNvPr id="6" name="图片 5">
            <a:extLst>
              <a:ext uri="{FF2B5EF4-FFF2-40B4-BE49-F238E27FC236}">
                <a16:creationId xmlns:a16="http://schemas.microsoft.com/office/drawing/2014/main" id="{A2F06319-D2E6-9843-9EA8-E61BC7F82EAE}"/>
              </a:ext>
            </a:extLst>
          </p:cNvPr>
          <p:cNvPicPr>
            <a:picLocks noChangeAspect="1"/>
          </p:cNvPicPr>
          <p:nvPr/>
        </p:nvPicPr>
        <p:blipFill>
          <a:blip r:embed="rId3"/>
          <a:stretch>
            <a:fillRect/>
          </a:stretch>
        </p:blipFill>
        <p:spPr>
          <a:xfrm>
            <a:off x="8589818" y="6076970"/>
            <a:ext cx="1828800" cy="558800"/>
          </a:xfrm>
          <a:prstGeom prst="rect">
            <a:avLst/>
          </a:prstGeom>
        </p:spPr>
      </p:pic>
      <p:pic>
        <p:nvPicPr>
          <p:cNvPr id="7" name="图片 6">
            <a:extLst>
              <a:ext uri="{FF2B5EF4-FFF2-40B4-BE49-F238E27FC236}">
                <a16:creationId xmlns:a16="http://schemas.microsoft.com/office/drawing/2014/main" id="{417ECEB1-8DC9-6544-B5B7-E1B59F8F6318}"/>
              </a:ext>
            </a:extLst>
          </p:cNvPr>
          <p:cNvPicPr>
            <a:picLocks noChangeAspect="1"/>
          </p:cNvPicPr>
          <p:nvPr/>
        </p:nvPicPr>
        <p:blipFill>
          <a:blip r:embed="rId4"/>
          <a:stretch>
            <a:fillRect/>
          </a:stretch>
        </p:blipFill>
        <p:spPr>
          <a:xfrm>
            <a:off x="3602183" y="3725655"/>
            <a:ext cx="4271159" cy="2458910"/>
          </a:xfrm>
          <a:prstGeom prst="rect">
            <a:avLst/>
          </a:prstGeom>
        </p:spPr>
      </p:pic>
    </p:spTree>
    <p:extLst>
      <p:ext uri="{BB962C8B-B14F-4D97-AF65-F5344CB8AC3E}">
        <p14:creationId xmlns:p14="http://schemas.microsoft.com/office/powerpoint/2010/main" val="2458555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252069"/>
          </a:xfrm>
        </p:spPr>
        <p:txBody>
          <a:bodyPr>
            <a:normAutofit/>
          </a:bodyPr>
          <a:lstStyle/>
          <a:p>
            <a:r>
              <a:rPr kumimoji="1" lang="en-US" altLang="zh-CN" dirty="0">
                <a:latin typeface="Times New Roman" panose="02020603050405020304" pitchFamily="18" charset="0"/>
                <a:cs typeface="Times New Roman" panose="02020603050405020304" pitchFamily="18" charset="0"/>
              </a:rPr>
              <a:t>Method: three steps in one iteration</a:t>
            </a:r>
          </a:p>
          <a:p>
            <a:pPr lvl="1"/>
            <a:r>
              <a:rPr kumimoji="1" lang="en-US" altLang="zh-CN" dirty="0">
                <a:latin typeface="Times New Roman" panose="02020603050405020304" pitchFamily="18" charset="0"/>
                <a:cs typeface="Times New Roman" panose="02020603050405020304" pitchFamily="18" charset="0"/>
              </a:rPr>
              <a:t>Insert placeholders using </a:t>
            </a:r>
            <a:r>
              <a:rPr lang="en" altLang="zh-CN" i="1" dirty="0">
                <a:latin typeface="Times New Roman" panose="02020603050405020304" pitchFamily="18" charset="0"/>
                <a:cs typeface="Times New Roman" panose="02020603050405020304" pitchFamily="18" charset="0"/>
              </a:rPr>
              <a:t>Placeholder Classifier </a:t>
            </a:r>
            <a:endParaRPr kumimoji="1" lang="en-US" altLang="zh-CN" dirty="0">
              <a:latin typeface="Times New Roman" panose="02020603050405020304" pitchFamily="18" charset="0"/>
              <a:cs typeface="Times New Roman" panose="02020603050405020304" pitchFamily="18" charset="0"/>
            </a:endParaRP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This operation results in a new sequence, denoted as                       . </a:t>
            </a:r>
          </a:p>
        </p:txBody>
      </p:sp>
      <p:pic>
        <p:nvPicPr>
          <p:cNvPr id="4" name="图片 3">
            <a:extLst>
              <a:ext uri="{FF2B5EF4-FFF2-40B4-BE49-F238E27FC236}">
                <a16:creationId xmlns:a16="http://schemas.microsoft.com/office/drawing/2014/main" id="{152A1E14-8738-2144-A569-31B5BD7F29E4}"/>
              </a:ext>
            </a:extLst>
          </p:cNvPr>
          <p:cNvPicPr>
            <a:picLocks noChangeAspect="1"/>
          </p:cNvPicPr>
          <p:nvPr/>
        </p:nvPicPr>
        <p:blipFill>
          <a:blip r:embed="rId2"/>
          <a:stretch>
            <a:fillRect/>
          </a:stretch>
        </p:blipFill>
        <p:spPr>
          <a:xfrm>
            <a:off x="3936786" y="3868407"/>
            <a:ext cx="3963588" cy="1992663"/>
          </a:xfrm>
          <a:prstGeom prst="rect">
            <a:avLst/>
          </a:prstGeom>
        </p:spPr>
      </p:pic>
      <p:pic>
        <p:nvPicPr>
          <p:cNvPr id="8" name="图片 7">
            <a:extLst>
              <a:ext uri="{FF2B5EF4-FFF2-40B4-BE49-F238E27FC236}">
                <a16:creationId xmlns:a16="http://schemas.microsoft.com/office/drawing/2014/main" id="{D1268C43-56C7-D343-9F26-FF31423A6CC3}"/>
              </a:ext>
            </a:extLst>
          </p:cNvPr>
          <p:cNvPicPr>
            <a:picLocks noChangeAspect="1"/>
          </p:cNvPicPr>
          <p:nvPr/>
        </p:nvPicPr>
        <p:blipFill>
          <a:blip r:embed="rId3"/>
          <a:stretch>
            <a:fillRect/>
          </a:stretch>
        </p:blipFill>
        <p:spPr>
          <a:xfrm>
            <a:off x="1380491" y="2900692"/>
            <a:ext cx="9973309" cy="751816"/>
          </a:xfrm>
          <a:prstGeom prst="rect">
            <a:avLst/>
          </a:prstGeom>
        </p:spPr>
      </p:pic>
      <p:pic>
        <p:nvPicPr>
          <p:cNvPr id="9" name="图片 8">
            <a:extLst>
              <a:ext uri="{FF2B5EF4-FFF2-40B4-BE49-F238E27FC236}">
                <a16:creationId xmlns:a16="http://schemas.microsoft.com/office/drawing/2014/main" id="{05B59245-6840-CD44-B726-AED4377C58A4}"/>
              </a:ext>
            </a:extLst>
          </p:cNvPr>
          <p:cNvPicPr>
            <a:picLocks noChangeAspect="1"/>
          </p:cNvPicPr>
          <p:nvPr/>
        </p:nvPicPr>
        <p:blipFill>
          <a:blip r:embed="rId4"/>
          <a:stretch>
            <a:fillRect/>
          </a:stretch>
        </p:blipFill>
        <p:spPr>
          <a:xfrm>
            <a:off x="8740238" y="6168596"/>
            <a:ext cx="1686298" cy="437879"/>
          </a:xfrm>
          <a:prstGeom prst="rect">
            <a:avLst/>
          </a:prstGeom>
        </p:spPr>
      </p:pic>
    </p:spTree>
    <p:extLst>
      <p:ext uri="{BB962C8B-B14F-4D97-AF65-F5344CB8AC3E}">
        <p14:creationId xmlns:p14="http://schemas.microsoft.com/office/powerpoint/2010/main" val="4291321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252069"/>
          </a:xfrm>
        </p:spPr>
        <p:txBody>
          <a:bodyPr>
            <a:normAutofit/>
          </a:bodyPr>
          <a:lstStyle/>
          <a:p>
            <a:r>
              <a:rPr kumimoji="1" lang="en-US" altLang="zh-CN" dirty="0">
                <a:latin typeface="Times New Roman" panose="02020603050405020304" pitchFamily="18" charset="0"/>
                <a:cs typeface="Times New Roman" panose="02020603050405020304" pitchFamily="18" charset="0"/>
              </a:rPr>
              <a:t>Method: three steps in one iteration</a:t>
            </a:r>
          </a:p>
          <a:p>
            <a:pPr lvl="1"/>
            <a:r>
              <a:rPr kumimoji="1" lang="en-US" altLang="zh-CN" dirty="0">
                <a:latin typeface="Times New Roman" panose="02020603050405020304" pitchFamily="18" charset="0"/>
                <a:cs typeface="Times New Roman" panose="02020603050405020304" pitchFamily="18" charset="0"/>
              </a:rPr>
              <a:t>Fill-in tokens using </a:t>
            </a:r>
            <a:r>
              <a:rPr lang="en" altLang="zh-CN" i="1" dirty="0">
                <a:latin typeface="Times New Roman" panose="02020603050405020304" pitchFamily="18" charset="0"/>
                <a:cs typeface="Times New Roman" panose="02020603050405020304" pitchFamily="18" charset="0"/>
              </a:rPr>
              <a:t>Token Classifier </a:t>
            </a:r>
            <a:endParaRPr kumimoji="1" lang="en-US" altLang="zh-CN" dirty="0">
              <a:latin typeface="Times New Roman" panose="02020603050405020304" pitchFamily="18" charset="0"/>
              <a:cs typeface="Times New Roman" panose="02020603050405020304" pitchFamily="18" charset="0"/>
            </a:endParaRP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This operation results in a final sequence. </a:t>
            </a:r>
          </a:p>
        </p:txBody>
      </p:sp>
      <p:pic>
        <p:nvPicPr>
          <p:cNvPr id="6" name="图片 5">
            <a:extLst>
              <a:ext uri="{FF2B5EF4-FFF2-40B4-BE49-F238E27FC236}">
                <a16:creationId xmlns:a16="http://schemas.microsoft.com/office/drawing/2014/main" id="{F1674555-363C-9443-A937-C456B8DA3BEA}"/>
              </a:ext>
            </a:extLst>
          </p:cNvPr>
          <p:cNvPicPr>
            <a:picLocks noChangeAspect="1"/>
          </p:cNvPicPr>
          <p:nvPr/>
        </p:nvPicPr>
        <p:blipFill>
          <a:blip r:embed="rId2"/>
          <a:stretch>
            <a:fillRect/>
          </a:stretch>
        </p:blipFill>
        <p:spPr>
          <a:xfrm>
            <a:off x="2273300" y="2886528"/>
            <a:ext cx="7645400" cy="673100"/>
          </a:xfrm>
          <a:prstGeom prst="rect">
            <a:avLst/>
          </a:prstGeom>
        </p:spPr>
      </p:pic>
      <p:pic>
        <p:nvPicPr>
          <p:cNvPr id="10" name="图片 9">
            <a:extLst>
              <a:ext uri="{FF2B5EF4-FFF2-40B4-BE49-F238E27FC236}">
                <a16:creationId xmlns:a16="http://schemas.microsoft.com/office/drawing/2014/main" id="{FEE585B9-6D5D-6344-BAAE-9882578E944D}"/>
              </a:ext>
            </a:extLst>
          </p:cNvPr>
          <p:cNvPicPr>
            <a:picLocks noChangeAspect="1"/>
          </p:cNvPicPr>
          <p:nvPr/>
        </p:nvPicPr>
        <p:blipFill>
          <a:blip r:embed="rId3"/>
          <a:stretch>
            <a:fillRect/>
          </a:stretch>
        </p:blipFill>
        <p:spPr>
          <a:xfrm>
            <a:off x="3456905" y="3694564"/>
            <a:ext cx="4587967" cy="2278724"/>
          </a:xfrm>
          <a:prstGeom prst="rect">
            <a:avLst/>
          </a:prstGeom>
        </p:spPr>
      </p:pic>
    </p:spTree>
    <p:extLst>
      <p:ext uri="{BB962C8B-B14F-4D97-AF65-F5344CB8AC3E}">
        <p14:creationId xmlns:p14="http://schemas.microsoft.com/office/powerpoint/2010/main" val="4282776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252069"/>
          </a:xfrm>
        </p:spPr>
        <p:txBody>
          <a:bodyPr>
            <a:normAutofit/>
          </a:bodyPr>
          <a:lstStyle/>
          <a:p>
            <a:r>
              <a:rPr kumimoji="1" lang="en-US" altLang="zh-CN" dirty="0">
                <a:latin typeface="Times New Roman" panose="02020603050405020304" pitchFamily="18" charset="0"/>
                <a:cs typeface="Times New Roman" panose="02020603050405020304" pitchFamily="18" charset="0"/>
              </a:rPr>
              <a:t>Method: three steps in one iteration</a:t>
            </a:r>
          </a:p>
          <a:p>
            <a:pPr lvl="1"/>
            <a:r>
              <a:rPr kumimoji="1" lang="en-US" altLang="zh-CN" dirty="0">
                <a:latin typeface="Times New Roman" panose="02020603050405020304" pitchFamily="18" charset="0"/>
                <a:cs typeface="Times New Roman" panose="02020603050405020304" pitchFamily="18" charset="0"/>
              </a:rPr>
              <a:t>Fill-in tokens using </a:t>
            </a:r>
            <a:r>
              <a:rPr lang="en" altLang="zh-CN" i="1" dirty="0">
                <a:latin typeface="Times New Roman" panose="02020603050405020304" pitchFamily="18" charset="0"/>
                <a:cs typeface="Times New Roman" panose="02020603050405020304" pitchFamily="18" charset="0"/>
              </a:rPr>
              <a:t>Token Classifier </a:t>
            </a:r>
            <a:endParaRPr kumimoji="1" lang="en-US" altLang="zh-CN" dirty="0">
              <a:latin typeface="Times New Roman" panose="02020603050405020304" pitchFamily="18" charset="0"/>
              <a:cs typeface="Times New Roman" panose="02020603050405020304" pitchFamily="18" charset="0"/>
            </a:endParaRP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This operation results in a final sequence. </a:t>
            </a:r>
          </a:p>
        </p:txBody>
      </p:sp>
      <p:pic>
        <p:nvPicPr>
          <p:cNvPr id="6" name="图片 5">
            <a:extLst>
              <a:ext uri="{FF2B5EF4-FFF2-40B4-BE49-F238E27FC236}">
                <a16:creationId xmlns:a16="http://schemas.microsoft.com/office/drawing/2014/main" id="{F1674555-363C-9443-A937-C456B8DA3BEA}"/>
              </a:ext>
            </a:extLst>
          </p:cNvPr>
          <p:cNvPicPr>
            <a:picLocks noChangeAspect="1"/>
          </p:cNvPicPr>
          <p:nvPr/>
        </p:nvPicPr>
        <p:blipFill>
          <a:blip r:embed="rId2"/>
          <a:stretch>
            <a:fillRect/>
          </a:stretch>
        </p:blipFill>
        <p:spPr>
          <a:xfrm>
            <a:off x="2273300" y="2886528"/>
            <a:ext cx="7645400" cy="673100"/>
          </a:xfrm>
          <a:prstGeom prst="rect">
            <a:avLst/>
          </a:prstGeom>
        </p:spPr>
      </p:pic>
      <p:pic>
        <p:nvPicPr>
          <p:cNvPr id="10" name="图片 9">
            <a:extLst>
              <a:ext uri="{FF2B5EF4-FFF2-40B4-BE49-F238E27FC236}">
                <a16:creationId xmlns:a16="http://schemas.microsoft.com/office/drawing/2014/main" id="{FEE585B9-6D5D-6344-BAAE-9882578E944D}"/>
              </a:ext>
            </a:extLst>
          </p:cNvPr>
          <p:cNvPicPr>
            <a:picLocks noChangeAspect="1"/>
          </p:cNvPicPr>
          <p:nvPr/>
        </p:nvPicPr>
        <p:blipFill>
          <a:blip r:embed="rId3"/>
          <a:stretch>
            <a:fillRect/>
          </a:stretch>
        </p:blipFill>
        <p:spPr>
          <a:xfrm>
            <a:off x="3456905" y="3694564"/>
            <a:ext cx="4587967" cy="2278724"/>
          </a:xfrm>
          <a:prstGeom prst="rect">
            <a:avLst/>
          </a:prstGeom>
        </p:spPr>
      </p:pic>
    </p:spTree>
    <p:extLst>
      <p:ext uri="{BB962C8B-B14F-4D97-AF65-F5344CB8AC3E}">
        <p14:creationId xmlns:p14="http://schemas.microsoft.com/office/powerpoint/2010/main" val="1446258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252069"/>
          </a:xfrm>
        </p:spPr>
        <p:txBody>
          <a:bodyPr>
            <a:normAutofit/>
          </a:bodyPr>
          <a:lstStyle/>
          <a:p>
            <a:r>
              <a:rPr kumimoji="1" lang="en-US" altLang="zh-CN" dirty="0">
                <a:latin typeface="Times New Roman" panose="02020603050405020304" pitchFamily="18" charset="0"/>
                <a:cs typeface="Times New Roman" panose="02020603050405020304" pitchFamily="18" charset="0"/>
              </a:rPr>
              <a:t>Training</a:t>
            </a:r>
          </a:p>
          <a:p>
            <a:pPr lvl="1"/>
            <a:r>
              <a:rPr kumimoji="1" lang="en-US" altLang="zh-CN" dirty="0">
                <a:latin typeface="Times New Roman" panose="02020603050405020304" pitchFamily="18" charset="0"/>
                <a:cs typeface="Times New Roman" panose="02020603050405020304" pitchFamily="18" charset="0"/>
              </a:rPr>
              <a:t>The model is trained using imitation learning.</a:t>
            </a: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EC96717-B533-824D-9789-FF5CA67EEBBA}"/>
              </a:ext>
            </a:extLst>
          </p:cNvPr>
          <p:cNvPicPr>
            <a:picLocks noChangeAspect="1"/>
          </p:cNvPicPr>
          <p:nvPr/>
        </p:nvPicPr>
        <p:blipFill>
          <a:blip r:embed="rId2"/>
          <a:stretch>
            <a:fillRect/>
          </a:stretch>
        </p:blipFill>
        <p:spPr>
          <a:xfrm>
            <a:off x="1643743" y="2946366"/>
            <a:ext cx="9710057" cy="1360526"/>
          </a:xfrm>
          <a:prstGeom prst="rect">
            <a:avLst/>
          </a:prstGeom>
        </p:spPr>
      </p:pic>
      <p:pic>
        <p:nvPicPr>
          <p:cNvPr id="7" name="图片 6">
            <a:extLst>
              <a:ext uri="{FF2B5EF4-FFF2-40B4-BE49-F238E27FC236}">
                <a16:creationId xmlns:a16="http://schemas.microsoft.com/office/drawing/2014/main" id="{F130F7FE-ED98-C14A-A148-EF4709DFE39B}"/>
              </a:ext>
            </a:extLst>
          </p:cNvPr>
          <p:cNvPicPr>
            <a:picLocks noChangeAspect="1"/>
          </p:cNvPicPr>
          <p:nvPr/>
        </p:nvPicPr>
        <p:blipFill>
          <a:blip r:embed="rId3"/>
          <a:stretch>
            <a:fillRect/>
          </a:stretch>
        </p:blipFill>
        <p:spPr>
          <a:xfrm>
            <a:off x="2539928" y="4673982"/>
            <a:ext cx="8120105" cy="573649"/>
          </a:xfrm>
          <a:prstGeom prst="rect">
            <a:avLst/>
          </a:prstGeom>
        </p:spPr>
      </p:pic>
      <p:pic>
        <p:nvPicPr>
          <p:cNvPr id="8" name="图片 7">
            <a:extLst>
              <a:ext uri="{FF2B5EF4-FFF2-40B4-BE49-F238E27FC236}">
                <a16:creationId xmlns:a16="http://schemas.microsoft.com/office/drawing/2014/main" id="{95D8F25B-CC27-0243-A033-EB16801E9D9F}"/>
              </a:ext>
            </a:extLst>
          </p:cNvPr>
          <p:cNvPicPr>
            <a:picLocks noChangeAspect="1"/>
          </p:cNvPicPr>
          <p:nvPr/>
        </p:nvPicPr>
        <p:blipFill>
          <a:blip r:embed="rId4"/>
          <a:stretch>
            <a:fillRect/>
          </a:stretch>
        </p:blipFill>
        <p:spPr>
          <a:xfrm>
            <a:off x="2539928" y="5577909"/>
            <a:ext cx="8399741" cy="599982"/>
          </a:xfrm>
          <a:prstGeom prst="rect">
            <a:avLst/>
          </a:prstGeom>
        </p:spPr>
      </p:pic>
    </p:spTree>
    <p:extLst>
      <p:ext uri="{BB962C8B-B14F-4D97-AF65-F5344CB8AC3E}">
        <p14:creationId xmlns:p14="http://schemas.microsoft.com/office/powerpoint/2010/main" val="2130263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MASS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dirty="0">
                <a:latin typeface="Times New Roman" panose="02020603050405020304" pitchFamily="18" charset="0"/>
                <a:cs typeface="Times New Roman" panose="02020603050405020304" pitchFamily="18" charset="0"/>
              </a:rPr>
              <a:t>Overview</a:t>
            </a:r>
          </a:p>
          <a:p>
            <a:pPr lvl="1"/>
            <a:r>
              <a:rPr lang="en" altLang="zh-CN" dirty="0">
                <a:latin typeface="Times New Roman" panose="02020603050405020304" pitchFamily="18" charset="0"/>
                <a:cs typeface="Times New Roman" panose="02020603050405020304" pitchFamily="18" charset="0"/>
              </a:rPr>
              <a:t>By </a:t>
            </a:r>
            <a:r>
              <a:rPr lang="en" altLang="zh-CN" b="1" dirty="0">
                <a:latin typeface="Times New Roman" panose="02020603050405020304" pitchFamily="18" charset="0"/>
                <a:cs typeface="Times New Roman" panose="02020603050405020304" pitchFamily="18" charset="0"/>
              </a:rPr>
              <a:t>corrupting</a:t>
            </a:r>
            <a:r>
              <a:rPr lang="en" altLang="zh-CN" dirty="0">
                <a:latin typeface="Times New Roman" panose="02020603050405020304" pitchFamily="18" charset="0"/>
                <a:cs typeface="Times New Roman" panose="02020603050405020304" pitchFamily="18" charset="0"/>
              </a:rPr>
              <a:t> inputs in the encoder side and </a:t>
            </a:r>
            <a:r>
              <a:rPr lang="en" altLang="zh-CN" b="1" dirty="0">
                <a:latin typeface="Times New Roman" panose="02020603050405020304" pitchFamily="18" charset="0"/>
                <a:cs typeface="Times New Roman" panose="02020603050405020304" pitchFamily="18" charset="0"/>
              </a:rPr>
              <a:t>reconstructing</a:t>
            </a:r>
            <a:r>
              <a:rPr lang="en" altLang="zh-CN" dirty="0">
                <a:latin typeface="Times New Roman" panose="02020603050405020304" pitchFamily="18" charset="0"/>
                <a:cs typeface="Times New Roman" panose="02020603050405020304" pitchFamily="18" charset="0"/>
              </a:rPr>
              <a:t> them in the decoder side</a:t>
            </a:r>
            <a:r>
              <a:rPr lang="en-US" altLang="zh-CN" dirty="0">
                <a:latin typeface="Times New Roman" panose="02020603050405020304" pitchFamily="18" charset="0"/>
                <a:cs typeface="Times New Roman" panose="02020603050405020304" pitchFamily="18" charset="0"/>
              </a:rPr>
              <a:t>, MASS can </a:t>
            </a:r>
            <a:r>
              <a:rPr lang="en-US" altLang="zh-CN" b="1" dirty="0">
                <a:latin typeface="Times New Roman" panose="02020603050405020304" pitchFamily="18" charset="0"/>
                <a:cs typeface="Times New Roman" panose="02020603050405020304" pitchFamily="18" charset="0"/>
              </a:rPr>
              <a:t>jointly pretrain</a:t>
            </a:r>
            <a:r>
              <a:rPr lang="en-US" altLang="zh-CN" dirty="0">
                <a:latin typeface="Times New Roman" panose="02020603050405020304" pitchFamily="18" charset="0"/>
                <a:cs typeface="Times New Roman" panose="02020603050405020304" pitchFamily="18" charset="0"/>
              </a:rPr>
              <a:t> the encoder, the decoder and the decoder-encoder attention modules in an unsupervised fashion.</a:t>
            </a:r>
          </a:p>
          <a:p>
            <a:pPr lvl="1"/>
            <a:r>
              <a:rPr lang="en-US" altLang="zh-CN" dirty="0">
                <a:latin typeface="Times New Roman" panose="02020603050405020304" pitchFamily="18" charset="0"/>
                <a:cs typeface="Times New Roman" panose="02020603050405020304" pitchFamily="18" charset="0"/>
              </a:rPr>
              <a:t>The first model (to my knowledge) to adopt denoising-based pretraining objective into seq2seq generation.</a:t>
            </a:r>
            <a:r>
              <a:rPr lang="zh-CN" altLang="en-US" dirty="0">
                <a:latin typeface="Times New Roman" panose="02020603050405020304" pitchFamily="18" charset="0"/>
                <a:cs typeface="Times New Roman" panose="02020603050405020304" pitchFamily="18" charset="0"/>
              </a:rPr>
              <a:t> </a:t>
            </a:r>
            <a:endParaRPr lang="en"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311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252069"/>
          </a:xfrm>
        </p:spPr>
        <p:txBody>
          <a:bodyPr>
            <a:normAutofit/>
          </a:bodyPr>
          <a:lstStyle/>
          <a:p>
            <a:r>
              <a:rPr kumimoji="1" lang="en-US" altLang="zh-CN" dirty="0">
                <a:latin typeface="Times New Roman" panose="02020603050405020304" pitchFamily="18" charset="0"/>
                <a:cs typeface="Times New Roman" panose="02020603050405020304" pitchFamily="18" charset="0"/>
              </a:rPr>
              <a:t>Training</a:t>
            </a:r>
          </a:p>
          <a:p>
            <a:pPr lvl="1"/>
            <a:r>
              <a:rPr kumimoji="1" lang="en-US" altLang="zh-CN" dirty="0">
                <a:latin typeface="Times New Roman" panose="02020603050405020304" pitchFamily="18" charset="0"/>
                <a:cs typeface="Times New Roman" panose="02020603050405020304" pitchFamily="18" charset="0"/>
              </a:rPr>
              <a:t>The model is trained using imitation learning.</a:t>
            </a: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F130F7FE-ED98-C14A-A148-EF4709DFE39B}"/>
              </a:ext>
            </a:extLst>
          </p:cNvPr>
          <p:cNvPicPr>
            <a:picLocks noChangeAspect="1"/>
          </p:cNvPicPr>
          <p:nvPr/>
        </p:nvPicPr>
        <p:blipFill>
          <a:blip r:embed="rId2"/>
          <a:stretch>
            <a:fillRect/>
          </a:stretch>
        </p:blipFill>
        <p:spPr>
          <a:xfrm>
            <a:off x="2539928" y="4673982"/>
            <a:ext cx="8120105" cy="573649"/>
          </a:xfrm>
          <a:prstGeom prst="rect">
            <a:avLst/>
          </a:prstGeom>
        </p:spPr>
      </p:pic>
      <p:pic>
        <p:nvPicPr>
          <p:cNvPr id="8" name="图片 7">
            <a:extLst>
              <a:ext uri="{FF2B5EF4-FFF2-40B4-BE49-F238E27FC236}">
                <a16:creationId xmlns:a16="http://schemas.microsoft.com/office/drawing/2014/main" id="{95D8F25B-CC27-0243-A033-EB16801E9D9F}"/>
              </a:ext>
            </a:extLst>
          </p:cNvPr>
          <p:cNvPicPr>
            <a:picLocks noChangeAspect="1"/>
          </p:cNvPicPr>
          <p:nvPr/>
        </p:nvPicPr>
        <p:blipFill>
          <a:blip r:embed="rId3"/>
          <a:stretch>
            <a:fillRect/>
          </a:stretch>
        </p:blipFill>
        <p:spPr>
          <a:xfrm>
            <a:off x="2539928" y="5577909"/>
            <a:ext cx="8399741" cy="599982"/>
          </a:xfrm>
          <a:prstGeom prst="rect">
            <a:avLst/>
          </a:prstGeom>
        </p:spPr>
      </p:pic>
      <p:pic>
        <p:nvPicPr>
          <p:cNvPr id="4" name="图片 3">
            <a:extLst>
              <a:ext uri="{FF2B5EF4-FFF2-40B4-BE49-F238E27FC236}">
                <a16:creationId xmlns:a16="http://schemas.microsoft.com/office/drawing/2014/main" id="{0FAEBC9F-BD0B-7945-AF3D-D282F2226B57}"/>
              </a:ext>
            </a:extLst>
          </p:cNvPr>
          <p:cNvPicPr>
            <a:picLocks noChangeAspect="1"/>
          </p:cNvPicPr>
          <p:nvPr/>
        </p:nvPicPr>
        <p:blipFill>
          <a:blip r:embed="rId4"/>
          <a:stretch>
            <a:fillRect/>
          </a:stretch>
        </p:blipFill>
        <p:spPr>
          <a:xfrm>
            <a:off x="2995704" y="2685157"/>
            <a:ext cx="5803320" cy="2028042"/>
          </a:xfrm>
          <a:prstGeom prst="rect">
            <a:avLst/>
          </a:prstGeom>
        </p:spPr>
      </p:pic>
    </p:spTree>
    <p:extLst>
      <p:ext uri="{BB962C8B-B14F-4D97-AF65-F5344CB8AC3E}">
        <p14:creationId xmlns:p14="http://schemas.microsoft.com/office/powerpoint/2010/main" val="421818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252069"/>
              </a:xfrm>
            </p:spPr>
            <p:txBody>
              <a:bodyPr>
                <a:normAutofit/>
              </a:bodyPr>
              <a:lstStyle/>
              <a:p>
                <a:r>
                  <a:rPr kumimoji="1" lang="en-US" altLang="zh-CN" dirty="0">
                    <a:latin typeface="Times New Roman" panose="02020603050405020304" pitchFamily="18" charset="0"/>
                    <a:cs typeface="Times New Roman" panose="02020603050405020304" pitchFamily="18" charset="0"/>
                  </a:rPr>
                  <a:t>Training</a:t>
                </a:r>
              </a:p>
              <a:p>
                <a:pPr lvl="1"/>
                <a:r>
                  <a:rPr kumimoji="1" lang="en-US" altLang="zh-CN" dirty="0">
                    <a:latin typeface="Times New Roman" panose="02020603050405020304" pitchFamily="18" charset="0"/>
                    <a:cs typeface="Times New Roman" panose="02020603050405020304" pitchFamily="18" charset="0"/>
                  </a:rPr>
                  <a:t>The </a:t>
                </a:r>
                <a:r>
                  <a:rPr kumimoji="1" lang="en-US" altLang="zh-CN" b="1" dirty="0">
                    <a:latin typeface="Times New Roman" panose="02020603050405020304" pitchFamily="18" charset="0"/>
                    <a:cs typeface="Times New Roman" panose="02020603050405020304" pitchFamily="18" charset="0"/>
                  </a:rPr>
                  <a:t>expert actions</a:t>
                </a:r>
                <a:r>
                  <a:rPr kumimoji="1" lang="en-US" altLang="zh-CN" dirty="0">
                    <a:latin typeface="Times New Roman" panose="02020603050405020304" pitchFamily="18" charset="0"/>
                    <a:cs typeface="Times New Roman" panose="02020603050405020304" pitchFamily="18" charset="0"/>
                  </a:rPr>
                  <a:t> is defined as follows, where D denotes </a:t>
                </a:r>
                <a:r>
                  <a:rPr lang="en" altLang="zh-CN" dirty="0" err="1">
                    <a:latin typeface="Times New Roman" panose="02020603050405020304" pitchFamily="18" charset="0"/>
                    <a:cs typeface="Times New Roman" panose="02020603050405020304" pitchFamily="18" charset="0"/>
                  </a:rPr>
                  <a:t>Levenshtein</a:t>
                </a:r>
                <a:r>
                  <a:rPr lang="en" altLang="zh-CN" dirty="0">
                    <a:latin typeface="Times New Roman" panose="02020603050405020304" pitchFamily="18" charset="0"/>
                    <a:cs typeface="Times New Roman" panose="02020603050405020304" pitchFamily="18" charset="0"/>
                  </a:rPr>
                  <a:t> distance</a:t>
                </a:r>
                <a:r>
                  <a:rPr lang="en-US" altLang="zh-CN" dirty="0">
                    <a:latin typeface="Times New Roman" panose="02020603050405020304" pitchFamily="18" charset="0"/>
                    <a:cs typeface="Times New Roman" panose="02020603050405020304" pitchFamily="18" charset="0"/>
                  </a:rPr>
                  <a:t>.</a:t>
                </a:r>
                <a:endParaRPr lang="en" altLang="zh-CN" dirty="0">
                  <a:latin typeface="Times New Roman" panose="02020603050405020304" pitchFamily="18" charset="0"/>
                  <a:cs typeface="Times New Roman" panose="02020603050405020304" pitchFamily="18" charset="0"/>
                </a:endParaRP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The target sequence </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𝑦</m:t>
                        </m:r>
                      </m:e>
                      <m:sup>
                        <m:r>
                          <a:rPr kumimoji="1" lang="en-US" altLang="zh-CN" b="0" i="1" smtClean="0">
                            <a:latin typeface="Cambria Math" panose="02040503050406030204" pitchFamily="18" charset="0"/>
                          </a:rPr>
                          <m:t>∗</m:t>
                        </m:r>
                      </m:sup>
                    </m:sSup>
                  </m:oMath>
                </a14:m>
                <a:r>
                  <a:rPr kumimoji="1" lang="en-US" altLang="zh-CN" dirty="0">
                    <a:latin typeface="Times New Roman" panose="02020603050405020304" pitchFamily="18" charset="0"/>
                    <a:cs typeface="Times New Roman" panose="02020603050405020304" pitchFamily="18" charset="0"/>
                  </a:rPr>
                  <a:t> has two choices:</a:t>
                </a:r>
              </a:p>
              <a:p>
                <a:pPr lvl="2"/>
                <a:r>
                  <a:rPr kumimoji="1" lang="en-US" altLang="zh-CN" dirty="0">
                    <a:latin typeface="Times New Roman" panose="02020603050405020304" pitchFamily="18" charset="0"/>
                    <a:cs typeface="Times New Roman" panose="02020603050405020304" pitchFamily="18" charset="0"/>
                  </a:rPr>
                  <a:t>The ground truth target sequence. (oracle)</a:t>
                </a:r>
              </a:p>
              <a:p>
                <a:pPr lvl="2"/>
                <a:r>
                  <a:rPr lang="en" altLang="zh-CN" dirty="0">
                    <a:latin typeface="Times New Roman" panose="02020603050405020304" pitchFamily="18" charset="0"/>
                    <a:cs typeface="Times New Roman" panose="02020603050405020304" pitchFamily="18" charset="0"/>
                  </a:rPr>
                  <a:t>The beam-search result of an auto-regressive teacher-model. (sequential knowledge distillation)</a:t>
                </a:r>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2"/>
                <a:endParaRPr kumimoji="1" lang="en-US" altLang="zh-CN" dirty="0">
                  <a:latin typeface="Times New Roman" panose="02020603050405020304" pitchFamily="18" charset="0"/>
                  <a:cs typeface="Times New Roman" panose="02020603050405020304" pitchFamily="18" charset="0"/>
                </a:endParaRP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1AFE9DA4-4BDA-1B4B-9DA2-641542D17C95}"/>
                  </a:ext>
                </a:extLst>
              </p:cNvPr>
              <p:cNvSpPr>
                <a:spLocks noGrp="1" noRot="1" noChangeAspect="1" noMove="1" noResize="1" noEditPoints="1" noAdjustHandles="1" noChangeArrowheads="1" noChangeShapeType="1" noTextEdit="1"/>
              </p:cNvSpPr>
              <p:nvPr>
                <p:ph idx="1"/>
              </p:nvPr>
            </p:nvSpPr>
            <p:spPr>
              <a:xfrm>
                <a:off x="838200" y="1825624"/>
                <a:ext cx="10515600" cy="5252069"/>
              </a:xfrm>
              <a:blipFill>
                <a:blip r:embed="rId2"/>
                <a:stretch>
                  <a:fillRect l="-965" t="-217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43B15B0-475F-BE47-BA50-15BC20F0D1BC}"/>
              </a:ext>
            </a:extLst>
          </p:cNvPr>
          <p:cNvPicPr>
            <a:picLocks noChangeAspect="1"/>
          </p:cNvPicPr>
          <p:nvPr/>
        </p:nvPicPr>
        <p:blipFill>
          <a:blip r:embed="rId3"/>
          <a:stretch>
            <a:fillRect/>
          </a:stretch>
        </p:blipFill>
        <p:spPr>
          <a:xfrm>
            <a:off x="4120738" y="2956814"/>
            <a:ext cx="4034228" cy="706805"/>
          </a:xfrm>
          <a:prstGeom prst="rect">
            <a:avLst/>
          </a:prstGeom>
        </p:spPr>
      </p:pic>
    </p:spTree>
    <p:extLst>
      <p:ext uri="{BB962C8B-B14F-4D97-AF65-F5344CB8AC3E}">
        <p14:creationId xmlns:p14="http://schemas.microsoft.com/office/powerpoint/2010/main" val="2930869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252069"/>
          </a:xfrm>
        </p:spPr>
        <p:txBody>
          <a:bodyPr>
            <a:normAutofit/>
          </a:bodyPr>
          <a:lstStyle/>
          <a:p>
            <a:r>
              <a:rPr kumimoji="1" lang="en-US" altLang="zh-CN" dirty="0">
                <a:latin typeface="Times New Roman" panose="02020603050405020304" pitchFamily="18" charset="0"/>
                <a:cs typeface="Times New Roman" panose="02020603050405020304" pitchFamily="18" charset="0"/>
              </a:rPr>
              <a:t>Inference</a:t>
            </a:r>
          </a:p>
          <a:p>
            <a:pPr lvl="1"/>
            <a:r>
              <a:rPr kumimoji="1" lang="en-US" altLang="zh-CN" dirty="0">
                <a:latin typeface="Times New Roman" panose="02020603050405020304" pitchFamily="18" charset="0"/>
                <a:cs typeface="Times New Roman" panose="02020603050405020304" pitchFamily="18" charset="0"/>
              </a:rPr>
              <a:t>Greedy decoding: </a:t>
            </a:r>
          </a:p>
          <a:p>
            <a:pPr marL="457200" lvl="1" indent="0">
              <a:buNone/>
            </a:pPr>
            <a:r>
              <a:rPr lang="en" altLang="zh-CN" dirty="0">
                <a:latin typeface="Times New Roman" panose="02020603050405020304" pitchFamily="18" charset="0"/>
                <a:cs typeface="Times New Roman" panose="02020603050405020304" pitchFamily="18" charset="0"/>
              </a:rPr>
              <a:t>	Greedily pick up the actions associated with the highest probabilities in all the three classifiers.</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Termination condition:</a:t>
            </a:r>
          </a:p>
          <a:p>
            <a:pPr lvl="2"/>
            <a:r>
              <a:rPr lang="en" altLang="zh-CN" i="1" dirty="0">
                <a:latin typeface="Times New Roman" panose="02020603050405020304" pitchFamily="18" charset="0"/>
                <a:cs typeface="Times New Roman" panose="02020603050405020304" pitchFamily="18" charset="0"/>
              </a:rPr>
              <a:t>Looping: </a:t>
            </a:r>
            <a:r>
              <a:rPr lang="en" altLang="zh-CN" dirty="0">
                <a:latin typeface="Times New Roman" panose="02020603050405020304" pitchFamily="18" charset="0"/>
                <a:cs typeface="Times New Roman" panose="02020603050405020304" pitchFamily="18" charset="0"/>
              </a:rPr>
              <a:t>if two consecutive refinement iterations return the same output.</a:t>
            </a:r>
          </a:p>
          <a:p>
            <a:pPr lvl="2"/>
            <a:r>
              <a:rPr lang="en" altLang="zh-CN" i="1" dirty="0">
                <a:latin typeface="Times New Roman" panose="02020603050405020304" pitchFamily="18" charset="0"/>
                <a:cs typeface="Times New Roman" panose="02020603050405020304" pitchFamily="18" charset="0"/>
              </a:rPr>
              <a:t>Timeout</a:t>
            </a:r>
            <a:r>
              <a:rPr lang="en" altLang="zh-CN" dirty="0">
                <a:latin typeface="Times New Roman" panose="02020603050405020304" pitchFamily="18" charset="0"/>
                <a:cs typeface="Times New Roman" panose="02020603050405020304" pitchFamily="18" charset="0"/>
              </a:rPr>
              <a:t>: when reaches the maximum number of iterations.</a:t>
            </a:r>
          </a:p>
          <a:p>
            <a:pPr lvl="2"/>
            <a:endParaRPr lang="en" altLang="zh-CN" dirty="0">
              <a:latin typeface="Times New Roman" panose="02020603050405020304" pitchFamily="18" charset="0"/>
              <a:cs typeface="Times New Roman" panose="02020603050405020304" pitchFamily="18" charset="0"/>
            </a:endParaRPr>
          </a:p>
          <a:p>
            <a:pPr lvl="2"/>
            <a:endParaRPr lang="en" altLang="zh-CN" dirty="0">
              <a:latin typeface="Times New Roman" panose="02020603050405020304" pitchFamily="18" charset="0"/>
              <a:cs typeface="Times New Roman" panose="02020603050405020304" pitchFamily="18" charset="0"/>
            </a:endParaRPr>
          </a:p>
          <a:p>
            <a:pPr marL="914400" lvl="2" indent="0">
              <a:buNone/>
            </a:pPr>
            <a:endParaRPr lang="en"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2"/>
            <a:endParaRPr kumimoji="1" lang="en-US" altLang="zh-CN" dirty="0">
              <a:latin typeface="Times New Roman" panose="02020603050405020304" pitchFamily="18" charset="0"/>
              <a:cs typeface="Times New Roman" panose="02020603050405020304" pitchFamily="18" charset="0"/>
            </a:endParaRP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021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2AE75-48C5-4944-9562-9ADCF4C5D254}"/>
              </a:ext>
            </a:extLst>
          </p:cNvPr>
          <p:cNvSpPr>
            <a:spLocks noGrp="1"/>
          </p:cNvSpPr>
          <p:nvPr>
            <p:ph type="title"/>
          </p:nvPr>
        </p:nvSpPr>
        <p:spPr>
          <a:xfrm>
            <a:off x="838200" y="365125"/>
            <a:ext cx="11523562" cy="1325563"/>
          </a:xfrm>
        </p:spPr>
        <p:txBody>
          <a:bodyPr/>
          <a:lstStyle/>
          <a:p>
            <a:r>
              <a:rPr kumimoji="1" lang="en-US" altLang="zh-CN" dirty="0" err="1">
                <a:latin typeface="Times New Roman" panose="02020603050405020304" pitchFamily="18" charset="0"/>
                <a:cs typeface="Times New Roman" panose="02020603050405020304" pitchFamily="18" charset="0"/>
              </a:rPr>
              <a:t>Levenshtein</a:t>
            </a:r>
            <a:r>
              <a:rPr kumimoji="1" lang="en-US" altLang="zh-CN" dirty="0">
                <a:latin typeface="Times New Roman" panose="02020603050405020304" pitchFamily="18" charset="0"/>
                <a:cs typeface="Times New Roman" panose="02020603050405020304" pitchFamily="18" charset="0"/>
              </a:rPr>
              <a:t> Transformer </a:t>
            </a:r>
            <a:endParaRPr lang="en" altLang="zh-CN"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AFE9DA4-4BDA-1B4B-9DA2-641542D17C95}"/>
              </a:ext>
            </a:extLst>
          </p:cNvPr>
          <p:cNvSpPr>
            <a:spLocks noGrp="1"/>
          </p:cNvSpPr>
          <p:nvPr>
            <p:ph idx="1"/>
          </p:nvPr>
        </p:nvSpPr>
        <p:spPr>
          <a:xfrm>
            <a:off x="838200" y="1825624"/>
            <a:ext cx="10515600" cy="5252069"/>
          </a:xfrm>
        </p:spPr>
        <p:txBody>
          <a:bodyPr>
            <a:normAutofit/>
          </a:bodyPr>
          <a:lstStyle/>
          <a:p>
            <a:r>
              <a:rPr kumimoji="1" lang="en-US" altLang="zh-CN" dirty="0">
                <a:latin typeface="Times New Roman" panose="02020603050405020304" pitchFamily="18" charset="0"/>
                <a:cs typeface="Times New Roman" panose="02020603050405020304" pitchFamily="18" charset="0"/>
              </a:rPr>
              <a:t>Experiments</a:t>
            </a:r>
          </a:p>
          <a:p>
            <a:pPr lvl="1"/>
            <a:r>
              <a:rPr kumimoji="1" lang="en-US" altLang="zh-CN" dirty="0">
                <a:latin typeface="Times New Roman" panose="02020603050405020304" pitchFamily="18" charset="0"/>
                <a:cs typeface="Times New Roman" panose="02020603050405020304" pitchFamily="18" charset="0"/>
              </a:rPr>
              <a:t>Machine translation</a:t>
            </a:r>
          </a:p>
          <a:p>
            <a:pPr lvl="1"/>
            <a:r>
              <a:rPr kumimoji="1" lang="en-US" altLang="zh-CN" dirty="0">
                <a:latin typeface="Times New Roman" panose="02020603050405020304" pitchFamily="18" charset="0"/>
                <a:cs typeface="Times New Roman" panose="02020603050405020304" pitchFamily="18" charset="0"/>
              </a:rPr>
              <a:t>Text summarization</a:t>
            </a: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marL="457200" lvl="1" indent="0">
              <a:buNone/>
            </a:pPr>
            <a:r>
              <a:rPr kumimoji="1" lang="en-US" altLang="zh-CN" dirty="0">
                <a:latin typeface="Times New Roman" panose="02020603050405020304" pitchFamily="18" charset="0"/>
                <a:cs typeface="Times New Roman" panose="02020603050405020304" pitchFamily="18" charset="0"/>
              </a:rPr>
              <a:t>The surprising power of</a:t>
            </a:r>
          </a:p>
          <a:p>
            <a:pPr marL="457200" lvl="1" indent="0">
              <a:buNone/>
            </a:pPr>
            <a:r>
              <a:rPr kumimoji="1" lang="en-US" altLang="zh-CN" dirty="0">
                <a:latin typeface="Times New Roman" panose="02020603050405020304" pitchFamily="18" charset="0"/>
                <a:cs typeface="Times New Roman" panose="02020603050405020304" pitchFamily="18" charset="0"/>
              </a:rPr>
              <a:t>iteratively refinement.</a:t>
            </a: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24B47C26-641D-0340-B784-8DBA0B877BAC}"/>
              </a:ext>
            </a:extLst>
          </p:cNvPr>
          <p:cNvPicPr>
            <a:picLocks noChangeAspect="1"/>
          </p:cNvPicPr>
          <p:nvPr/>
        </p:nvPicPr>
        <p:blipFill>
          <a:blip r:embed="rId2"/>
          <a:stretch>
            <a:fillRect/>
          </a:stretch>
        </p:blipFill>
        <p:spPr>
          <a:xfrm>
            <a:off x="4524498" y="2211980"/>
            <a:ext cx="7462569" cy="4479355"/>
          </a:xfrm>
          <a:prstGeom prst="rect">
            <a:avLst/>
          </a:prstGeom>
        </p:spPr>
      </p:pic>
    </p:spTree>
    <p:extLst>
      <p:ext uri="{BB962C8B-B14F-4D97-AF65-F5344CB8AC3E}">
        <p14:creationId xmlns:p14="http://schemas.microsoft.com/office/powerpoint/2010/main" val="2398087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kumimoji="1" lang="en-US" altLang="zh-CN" dirty="0">
                <a:latin typeface="Times New Roman" panose="02020603050405020304" pitchFamily="18" charset="0"/>
                <a:cs typeface="Times New Roman" panose="02020603050405020304" pitchFamily="18" charset="0"/>
              </a:rPr>
              <a:t>Training Language GANs from Scratch</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Overview</a:t>
            </a:r>
          </a:p>
          <a:p>
            <a:pPr lvl="1"/>
            <a:r>
              <a:rPr lang="en" altLang="zh-CN" dirty="0">
                <a:latin typeface="Times New Roman" panose="02020603050405020304" pitchFamily="18" charset="0"/>
                <a:cs typeface="Times New Roman" panose="02020603050405020304" pitchFamily="18" charset="0"/>
              </a:rPr>
              <a:t>The paper shows it is in fact possible to train a language GAN from scratch — without maximum likelihood pre-training. </a:t>
            </a:r>
          </a:p>
          <a:p>
            <a:pPr lvl="1"/>
            <a:r>
              <a:rPr lang="en" altLang="zh-CN" dirty="0">
                <a:latin typeface="Times New Roman" panose="02020603050405020304" pitchFamily="18" charset="0"/>
                <a:cs typeface="Times New Roman" panose="02020603050405020304" pitchFamily="18" charset="0"/>
              </a:rPr>
              <a:t>Bag of tricks for training language GAN: The paper combine existing techniques such as large batch sizes, dense rewards and discriminator regularization to stabilize and improve language GANs. </a:t>
            </a:r>
          </a:p>
          <a:p>
            <a:pPr lvl="1"/>
            <a:endParaRPr kumimoji="1" lang="en-US" altLang="zh-CN" dirty="0">
              <a:latin typeface="Times New Roman" panose="02020603050405020304" pitchFamily="18" charset="0"/>
              <a:cs typeface="Times New Roman" panose="02020603050405020304" pitchFamily="18" charset="0"/>
            </a:endParaRPr>
          </a:p>
          <a:p>
            <a:pPr marL="0" indent="0">
              <a:buNone/>
            </a:pPr>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056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kumimoji="1" lang="en-US" altLang="zh-CN" dirty="0">
                <a:latin typeface="Times New Roman" panose="02020603050405020304" pitchFamily="18" charset="0"/>
                <a:cs typeface="Times New Roman" panose="02020603050405020304" pitchFamily="18" charset="0"/>
              </a:rPr>
              <a:t>Training Language GANs from Scratch</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4"/>
            <a:ext cx="10515600" cy="5180817"/>
          </a:xfrm>
        </p:spPr>
        <p:txBody>
          <a:bodyPr>
            <a:normAutofit/>
          </a:bodyPr>
          <a:lstStyle/>
          <a:p>
            <a:r>
              <a:rPr lang="en" altLang="zh-CN" dirty="0">
                <a:latin typeface="Times New Roman" panose="02020603050405020304" pitchFamily="18" charset="0"/>
                <a:cs typeface="Times New Roman" panose="02020603050405020304" pitchFamily="18" charset="0"/>
              </a:rPr>
              <a:t>Preliminaries</a:t>
            </a:r>
          </a:p>
          <a:p>
            <a:pPr lvl="1"/>
            <a:r>
              <a:rPr lang="en" altLang="zh-CN" dirty="0">
                <a:latin typeface="Times New Roman" panose="02020603050405020304" pitchFamily="18" charset="0"/>
                <a:cs typeface="Times New Roman" panose="02020603050405020304" pitchFamily="18" charset="0"/>
              </a:rPr>
              <a:t>The sequential and discrete nature of text has made the application of GANs to language challenging, with fundamental issues such as difficult gradient estimation</a:t>
            </a:r>
            <a:r>
              <a:rPr lang="en-US" altLang="zh-CN" dirty="0">
                <a:latin typeface="Times New Roman" panose="02020603050405020304" pitchFamily="18" charset="0"/>
                <a:cs typeface="Times New Roman" panose="02020603050405020304" pitchFamily="18" charset="0"/>
              </a:rPr>
              <a:t>.</a:t>
            </a:r>
          </a:p>
          <a:p>
            <a:pPr lvl="1"/>
            <a:r>
              <a:rPr lang="en" altLang="zh-CN" dirty="0">
                <a:latin typeface="Times New Roman" panose="02020603050405020304" pitchFamily="18" charset="0"/>
                <a:cs typeface="Times New Roman" panose="02020603050405020304" pitchFamily="18" charset="0"/>
              </a:rPr>
              <a:t>Backpropagating through a sampling operation is non-differentiable, forcing the language GAN practitioner to choose between high variance, unbiased estimators such as REINFORCE, or lower variance, but biased estimators, such as the Gumbel-</a:t>
            </a:r>
            <a:r>
              <a:rPr lang="en" altLang="zh-CN" dirty="0" err="1">
                <a:latin typeface="Times New Roman" panose="02020603050405020304" pitchFamily="18" charset="0"/>
                <a:cs typeface="Times New Roman" panose="02020603050405020304" pitchFamily="18" charset="0"/>
              </a:rPr>
              <a:t>Softmax</a:t>
            </a:r>
            <a:r>
              <a:rPr lang="en" altLang="zh-CN" dirty="0">
                <a:latin typeface="Times New Roman" panose="02020603050405020304" pitchFamily="18" charset="0"/>
                <a:cs typeface="Times New Roman" panose="02020603050405020304" pitchFamily="18" charset="0"/>
              </a:rPr>
              <a:t> trick.</a:t>
            </a: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Existing language GANs avoid these issues by pre-training models with maximum likelihood and limiting the amount of adversarial fine tuning by restricting the number of fine-tuning epochs and often using a small learning rate.</a:t>
            </a:r>
          </a:p>
          <a:p>
            <a:pPr lvl="1"/>
            <a:endParaRPr kumimoji="1" lang="en-US" altLang="zh-CN" dirty="0">
              <a:latin typeface="Times New Roman" panose="02020603050405020304" pitchFamily="18" charset="0"/>
              <a:cs typeface="Times New Roman" panose="02020603050405020304" pitchFamily="18" charset="0"/>
            </a:endParaRPr>
          </a:p>
          <a:p>
            <a:pPr marL="0" indent="0">
              <a:buNone/>
            </a:pPr>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FBEF337-0CD0-EB49-9F13-2BE2E276EF28}"/>
              </a:ext>
            </a:extLst>
          </p:cNvPr>
          <p:cNvPicPr>
            <a:picLocks noChangeAspect="1"/>
          </p:cNvPicPr>
          <p:nvPr/>
        </p:nvPicPr>
        <p:blipFill>
          <a:blip r:embed="rId2"/>
          <a:stretch>
            <a:fillRect/>
          </a:stretch>
        </p:blipFill>
        <p:spPr>
          <a:xfrm>
            <a:off x="3276352" y="4767058"/>
            <a:ext cx="5829300" cy="660400"/>
          </a:xfrm>
          <a:prstGeom prst="rect">
            <a:avLst/>
          </a:prstGeom>
        </p:spPr>
      </p:pic>
    </p:spTree>
    <p:extLst>
      <p:ext uri="{BB962C8B-B14F-4D97-AF65-F5344CB8AC3E}">
        <p14:creationId xmlns:p14="http://schemas.microsoft.com/office/powerpoint/2010/main" val="3906962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kumimoji="1" lang="en-US" altLang="zh-CN" dirty="0">
                <a:latin typeface="Times New Roman" panose="02020603050405020304" pitchFamily="18" charset="0"/>
                <a:cs typeface="Times New Roman" panose="02020603050405020304" pitchFamily="18" charset="0"/>
              </a:rPr>
              <a:t>Training Language GANs from Scratch</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dirty="0">
                <a:latin typeface="Times New Roman" panose="02020603050405020304" pitchFamily="18" charset="0"/>
                <a:cs typeface="Times New Roman" panose="02020603050405020304" pitchFamily="18" charset="0"/>
              </a:rPr>
              <a:t>Methods</a:t>
            </a:r>
          </a:p>
          <a:p>
            <a:pPr lvl="1"/>
            <a:r>
              <a:rPr kumimoji="1" lang="en" altLang="zh-CN" dirty="0">
                <a:latin typeface="Times New Roman" panose="02020603050405020304" pitchFamily="18" charset="0"/>
                <a:cs typeface="Times New Roman" panose="02020603050405020304" pitchFamily="18" charset="0"/>
              </a:rPr>
              <a:t>Dense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rewards:</a:t>
            </a:r>
          </a:p>
          <a:p>
            <a:pPr marL="914400" lvl="2" indent="0">
              <a:buNone/>
            </a:pPr>
            <a:r>
              <a:rPr kumimoji="1" lang="en" altLang="zh-CN" dirty="0">
                <a:latin typeface="Times New Roman" panose="02020603050405020304" pitchFamily="18" charset="0"/>
                <a:cs typeface="Times New Roman" panose="02020603050405020304" pitchFamily="18" charset="0"/>
              </a:rPr>
              <a:t>T</a:t>
            </a:r>
            <a:r>
              <a:rPr lang="en" altLang="zh-CN" dirty="0">
                <a:latin typeface="Times New Roman" panose="02020603050405020304" pitchFamily="18" charset="0"/>
                <a:cs typeface="Times New Roman" panose="02020603050405020304" pitchFamily="18" charset="0"/>
              </a:rPr>
              <a:t>raining a recurrent discriminator which provides rewards for each generated token. The discriminator D</a:t>
            </a:r>
            <a:r>
              <a:rPr lang="el-GR" altLang="zh-CN" dirty="0">
                <a:latin typeface="Times New Roman" panose="02020603050405020304" pitchFamily="18" charset="0"/>
                <a:cs typeface="Times New Roman" panose="02020603050405020304" pitchFamily="18" charset="0"/>
              </a:rPr>
              <a:t>φ </a:t>
            </a:r>
            <a:r>
              <a:rPr lang="en" altLang="zh-CN" dirty="0">
                <a:latin typeface="Times New Roman" panose="02020603050405020304" pitchFamily="18" charset="0"/>
                <a:cs typeface="Times New Roman" panose="02020603050405020304" pitchFamily="18" charset="0"/>
              </a:rPr>
              <a:t>learns to distinguish between sentence prefixes coming from real data and sampled sentence prefixes. </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4480AB4-9DB4-C443-A84C-1D22C78BBD9A}"/>
              </a:ext>
            </a:extLst>
          </p:cNvPr>
          <p:cNvPicPr>
            <a:picLocks noChangeAspect="1"/>
          </p:cNvPicPr>
          <p:nvPr/>
        </p:nvPicPr>
        <p:blipFill>
          <a:blip r:embed="rId2"/>
          <a:stretch>
            <a:fillRect/>
          </a:stretch>
        </p:blipFill>
        <p:spPr>
          <a:xfrm>
            <a:off x="3218213" y="3708783"/>
            <a:ext cx="5447805" cy="2242548"/>
          </a:xfrm>
          <a:prstGeom prst="rect">
            <a:avLst/>
          </a:prstGeom>
        </p:spPr>
      </p:pic>
      <p:pic>
        <p:nvPicPr>
          <p:cNvPr id="9" name="图片 8">
            <a:extLst>
              <a:ext uri="{FF2B5EF4-FFF2-40B4-BE49-F238E27FC236}">
                <a16:creationId xmlns:a16="http://schemas.microsoft.com/office/drawing/2014/main" id="{40F9580C-7EC9-F247-AAC5-A61925287C86}"/>
              </a:ext>
            </a:extLst>
          </p:cNvPr>
          <p:cNvPicPr>
            <a:picLocks noChangeAspect="1"/>
          </p:cNvPicPr>
          <p:nvPr/>
        </p:nvPicPr>
        <p:blipFill>
          <a:blip r:embed="rId3"/>
          <a:stretch>
            <a:fillRect/>
          </a:stretch>
        </p:blipFill>
        <p:spPr>
          <a:xfrm>
            <a:off x="1368921" y="5829300"/>
            <a:ext cx="10312400" cy="965200"/>
          </a:xfrm>
          <a:prstGeom prst="rect">
            <a:avLst/>
          </a:prstGeom>
        </p:spPr>
      </p:pic>
    </p:spTree>
    <p:extLst>
      <p:ext uri="{BB962C8B-B14F-4D97-AF65-F5344CB8AC3E}">
        <p14:creationId xmlns:p14="http://schemas.microsoft.com/office/powerpoint/2010/main" val="3240484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kumimoji="1" lang="en-US" altLang="zh-CN" dirty="0">
                <a:latin typeface="Times New Roman" panose="02020603050405020304" pitchFamily="18" charset="0"/>
                <a:cs typeface="Times New Roman" panose="02020603050405020304" pitchFamily="18" charset="0"/>
              </a:rPr>
              <a:t>Training Language GANs from Scratch</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dirty="0">
                <a:latin typeface="Times New Roman" panose="02020603050405020304" pitchFamily="18" charset="0"/>
                <a:cs typeface="Times New Roman" panose="02020603050405020304" pitchFamily="18" charset="0"/>
              </a:rPr>
              <a:t>Methods</a:t>
            </a:r>
          </a:p>
          <a:p>
            <a:pPr lvl="1"/>
            <a:r>
              <a:rPr lang="en" altLang="zh-CN" dirty="0">
                <a:latin typeface="Times New Roman" panose="02020603050405020304" pitchFamily="18" charset="0"/>
                <a:cs typeface="Times New Roman" panose="02020603050405020304" pitchFamily="18" charset="0"/>
              </a:rPr>
              <a:t>Large Batch Sizes and global moving-average of rewards for Variance Reduction</a:t>
            </a:r>
            <a:endParaRPr kumimoji="1" lang="en-US" altLang="zh-CN" dirty="0">
              <a:latin typeface="Times New Roman" panose="02020603050405020304" pitchFamily="18" charset="0"/>
              <a:cs typeface="Times New Roman" panose="02020603050405020304" pitchFamily="18" charset="0"/>
            </a:endParaRPr>
          </a:p>
          <a:p>
            <a:pPr marL="0" indent="0">
              <a:buNone/>
            </a:pPr>
            <a:endParaRPr kumimoji="1" lang="zh-CN" altLang="en-US"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4C80D903-4315-9346-A0DA-A99DBFCAB7A9}"/>
              </a:ext>
            </a:extLst>
          </p:cNvPr>
          <p:cNvPicPr>
            <a:picLocks noChangeAspect="1"/>
          </p:cNvPicPr>
          <p:nvPr/>
        </p:nvPicPr>
        <p:blipFill>
          <a:blip r:embed="rId2"/>
          <a:stretch>
            <a:fillRect/>
          </a:stretch>
        </p:blipFill>
        <p:spPr>
          <a:xfrm>
            <a:off x="2688402" y="5214361"/>
            <a:ext cx="3403600" cy="571500"/>
          </a:xfrm>
          <a:prstGeom prst="rect">
            <a:avLst/>
          </a:prstGeom>
        </p:spPr>
      </p:pic>
      <p:pic>
        <p:nvPicPr>
          <p:cNvPr id="16" name="图片 15">
            <a:extLst>
              <a:ext uri="{FF2B5EF4-FFF2-40B4-BE49-F238E27FC236}">
                <a16:creationId xmlns:a16="http://schemas.microsoft.com/office/drawing/2014/main" id="{A5F80070-3B6F-9747-9CCF-BA6456152DA4}"/>
              </a:ext>
            </a:extLst>
          </p:cNvPr>
          <p:cNvPicPr>
            <a:picLocks noChangeAspect="1"/>
          </p:cNvPicPr>
          <p:nvPr/>
        </p:nvPicPr>
        <p:blipFill>
          <a:blip r:embed="rId3"/>
          <a:stretch>
            <a:fillRect/>
          </a:stretch>
        </p:blipFill>
        <p:spPr>
          <a:xfrm>
            <a:off x="6291419" y="5101484"/>
            <a:ext cx="1874627" cy="797255"/>
          </a:xfrm>
          <a:prstGeom prst="rect">
            <a:avLst/>
          </a:prstGeom>
        </p:spPr>
      </p:pic>
      <p:pic>
        <p:nvPicPr>
          <p:cNvPr id="17" name="图片 16">
            <a:extLst>
              <a:ext uri="{FF2B5EF4-FFF2-40B4-BE49-F238E27FC236}">
                <a16:creationId xmlns:a16="http://schemas.microsoft.com/office/drawing/2014/main" id="{39EF91AC-A759-7340-9275-43F54741002E}"/>
              </a:ext>
            </a:extLst>
          </p:cNvPr>
          <p:cNvPicPr>
            <a:picLocks noChangeAspect="1"/>
          </p:cNvPicPr>
          <p:nvPr/>
        </p:nvPicPr>
        <p:blipFill>
          <a:blip r:embed="rId4"/>
          <a:stretch>
            <a:fillRect/>
          </a:stretch>
        </p:blipFill>
        <p:spPr>
          <a:xfrm>
            <a:off x="2051628" y="5898739"/>
            <a:ext cx="7975600" cy="838200"/>
          </a:xfrm>
          <a:prstGeom prst="rect">
            <a:avLst/>
          </a:prstGeom>
        </p:spPr>
      </p:pic>
      <p:pic>
        <p:nvPicPr>
          <p:cNvPr id="10" name="图片 9">
            <a:extLst>
              <a:ext uri="{FF2B5EF4-FFF2-40B4-BE49-F238E27FC236}">
                <a16:creationId xmlns:a16="http://schemas.microsoft.com/office/drawing/2014/main" id="{F5AD7F8E-2CB6-0745-A7D2-DF569619C591}"/>
              </a:ext>
            </a:extLst>
          </p:cNvPr>
          <p:cNvPicPr>
            <a:picLocks noChangeAspect="1"/>
          </p:cNvPicPr>
          <p:nvPr/>
        </p:nvPicPr>
        <p:blipFill>
          <a:blip r:embed="rId5"/>
          <a:stretch>
            <a:fillRect/>
          </a:stretch>
        </p:blipFill>
        <p:spPr>
          <a:xfrm>
            <a:off x="3112448" y="2836876"/>
            <a:ext cx="5447805" cy="2242548"/>
          </a:xfrm>
          <a:prstGeom prst="rect">
            <a:avLst/>
          </a:prstGeom>
        </p:spPr>
      </p:pic>
    </p:spTree>
    <p:extLst>
      <p:ext uri="{BB962C8B-B14F-4D97-AF65-F5344CB8AC3E}">
        <p14:creationId xmlns:p14="http://schemas.microsoft.com/office/powerpoint/2010/main" val="4115675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kumimoji="1" lang="en-US" altLang="zh-CN" dirty="0">
                <a:latin typeface="Times New Roman" panose="02020603050405020304" pitchFamily="18" charset="0"/>
                <a:cs typeface="Times New Roman" panose="02020603050405020304" pitchFamily="18" charset="0"/>
              </a:rPr>
              <a:t>Training Language GANs from Scratch</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dirty="0">
                <a:latin typeface="Times New Roman" panose="02020603050405020304" pitchFamily="18" charset="0"/>
                <a:cs typeface="Times New Roman" panose="02020603050405020304" pitchFamily="18" charset="0"/>
              </a:rPr>
              <a:t>Methods</a:t>
            </a:r>
          </a:p>
          <a:p>
            <a:pPr lvl="1"/>
            <a:r>
              <a:rPr lang="en" altLang="zh-CN" dirty="0">
                <a:latin typeface="Times New Roman" panose="02020603050405020304" pitchFamily="18" charset="0"/>
                <a:cs typeface="Times New Roman" panose="02020603050405020304" pitchFamily="18" charset="0"/>
              </a:rPr>
              <a:t>Discriminator Regularization </a:t>
            </a:r>
          </a:p>
          <a:p>
            <a:pPr lvl="2"/>
            <a:r>
              <a:rPr lang="en" altLang="zh-CN" dirty="0">
                <a:latin typeface="Times New Roman" panose="02020603050405020304" pitchFamily="18" charset="0"/>
                <a:cs typeface="Times New Roman" panose="02020603050405020304" pitchFamily="18" charset="0"/>
              </a:rPr>
              <a:t>Layer normalization.</a:t>
            </a:r>
          </a:p>
          <a:p>
            <a:pPr lvl="2"/>
            <a:r>
              <a:rPr lang="en" altLang="zh-CN" dirty="0">
                <a:latin typeface="Times New Roman" panose="02020603050405020304" pitchFamily="18" charset="0"/>
                <a:cs typeface="Times New Roman" panose="02020603050405020304" pitchFamily="18" charset="0"/>
              </a:rPr>
              <a:t>Dropout.</a:t>
            </a:r>
          </a:p>
          <a:p>
            <a:pPr lvl="2"/>
            <a:r>
              <a:rPr lang="en" altLang="zh-CN" dirty="0">
                <a:latin typeface="Times New Roman" panose="02020603050405020304" pitchFamily="18" charset="0"/>
                <a:cs typeface="Times New Roman" panose="02020603050405020304" pitchFamily="18" charset="0"/>
              </a:rPr>
              <a:t>L2 weight decay.</a:t>
            </a:r>
          </a:p>
        </p:txBody>
      </p:sp>
    </p:spTree>
    <p:extLst>
      <p:ext uri="{BB962C8B-B14F-4D97-AF65-F5344CB8AC3E}">
        <p14:creationId xmlns:p14="http://schemas.microsoft.com/office/powerpoint/2010/main" val="1968119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kumimoji="1" lang="en-US" altLang="zh-CN" dirty="0">
                <a:latin typeface="Times New Roman" panose="02020603050405020304" pitchFamily="18" charset="0"/>
                <a:cs typeface="Times New Roman" panose="02020603050405020304" pitchFamily="18" charset="0"/>
              </a:rPr>
              <a:t>Training Language GANs from Scratch</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dirty="0">
                <a:latin typeface="Times New Roman" panose="02020603050405020304" pitchFamily="18" charset="0"/>
                <a:cs typeface="Times New Roman" panose="02020603050405020304" pitchFamily="18" charset="0"/>
              </a:rPr>
              <a:t>However, recent work (shown below) has also shown that when quality and diversity are considered jointly, GAN-generated text fails to outperform generations from language models, which is not in accord with the conclusion in this paper</a:t>
            </a:r>
            <a:r>
              <a:rPr lang="en-US" altLang="zh-CN" dirty="0">
                <a:latin typeface="Times New Roman" panose="02020603050405020304" pitchFamily="18" charset="0"/>
                <a:cs typeface="Times New Roman" panose="02020603050405020304" pitchFamily="18" charset="0"/>
              </a:rPr>
              <a:t>.  The effectiveness of GANs in text is still not that clear.</a:t>
            </a: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Language GANs falling short.</a:t>
            </a:r>
          </a:p>
          <a:p>
            <a:pPr lvl="1"/>
            <a:r>
              <a:rPr lang="en" altLang="zh-CN" dirty="0">
                <a:latin typeface="Times New Roman" panose="02020603050405020304" pitchFamily="18" charset="0"/>
                <a:cs typeface="Times New Roman" panose="02020603050405020304" pitchFamily="18" charset="0"/>
              </a:rPr>
              <a:t>Evaluating text GANs as language models.</a:t>
            </a:r>
          </a:p>
          <a:p>
            <a:pPr lvl="1"/>
            <a:r>
              <a:rPr lang="en" altLang="zh-CN" dirty="0">
                <a:latin typeface="Times New Roman" panose="02020603050405020304" pitchFamily="18" charset="0"/>
                <a:cs typeface="Times New Roman" panose="02020603050405020304" pitchFamily="18" charset="0"/>
              </a:rPr>
              <a:t>On accurate evaluation of GANs for language generation.</a:t>
            </a:r>
          </a:p>
          <a:p>
            <a:r>
              <a:rPr lang="en" altLang="zh-CN" dirty="0">
                <a:latin typeface="Times New Roman" panose="02020603050405020304" pitchFamily="18" charset="0"/>
                <a:cs typeface="Times New Roman" panose="02020603050405020304" pitchFamily="18" charset="0"/>
              </a:rPr>
              <a:t>So, let</a:t>
            </a:r>
            <a:r>
              <a:rPr lang="en-US" altLang="zh-CN" dirty="0">
                <a:latin typeface="Times New Roman" panose="02020603050405020304" pitchFamily="18" charset="0"/>
                <a:cs typeface="Times New Roman" panose="02020603050405020304" pitchFamily="18" charset="0"/>
              </a:rPr>
              <a:t>’s step back to MLE-based NLP strategies (again).</a:t>
            </a:r>
            <a:endParaRPr lang="en" altLang="zh-CN" dirty="0">
              <a:latin typeface="Times New Roman" panose="02020603050405020304" pitchFamily="18" charset="0"/>
              <a:cs typeface="Times New Roman" panose="02020603050405020304" pitchFamily="18" charset="0"/>
            </a:endParaRPr>
          </a:p>
          <a:p>
            <a:endParaRPr lang="en" altLang="zh-CN" dirty="0">
              <a:latin typeface="Times New Roman" panose="02020603050405020304" pitchFamily="18" charset="0"/>
              <a:cs typeface="Times New Roman" panose="02020603050405020304" pitchFamily="18" charset="0"/>
            </a:endParaRPr>
          </a:p>
          <a:p>
            <a:endParaRPr lang="en" altLang="zh-CN" dirty="0">
              <a:latin typeface="Times New Roman" panose="02020603050405020304" pitchFamily="18" charset="0"/>
              <a:cs typeface="Times New Roman" panose="02020603050405020304" pitchFamily="18" charset="0"/>
            </a:endParaRPr>
          </a:p>
          <a:p>
            <a:endParaRPr lang="e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442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MASS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dirty="0">
                <a:latin typeface="Times New Roman" panose="02020603050405020304" pitchFamily="18" charset="0"/>
                <a:cs typeface="Times New Roman" panose="02020603050405020304" pitchFamily="18" charset="0"/>
              </a:rPr>
              <a:t>Method</a:t>
            </a:r>
          </a:p>
          <a:p>
            <a:pPr lvl="1"/>
            <a:r>
              <a:rPr lang="en" altLang="zh-CN" dirty="0">
                <a:latin typeface="Times New Roman" panose="02020603050405020304" pitchFamily="18" charset="0"/>
                <a:cs typeface="Times New Roman" panose="02020603050405020304" pitchFamily="18" charset="0"/>
              </a:rPr>
              <a:t>MASS adopts the encoder-decoder framework to reconstruct a sentence fragment given the remaining part of the sentence: its encoder takes a sentence with randomly masked fragment (several consecutive tokens) as input, and its decoder tries to predict this masked fragment. </a:t>
            </a: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8333C53-1F64-5D4F-8113-C6D69BD47620}"/>
              </a:ext>
            </a:extLst>
          </p:cNvPr>
          <p:cNvPicPr>
            <a:picLocks noChangeAspect="1"/>
          </p:cNvPicPr>
          <p:nvPr/>
        </p:nvPicPr>
        <p:blipFill>
          <a:blip r:embed="rId2"/>
          <a:stretch>
            <a:fillRect/>
          </a:stretch>
        </p:blipFill>
        <p:spPr>
          <a:xfrm>
            <a:off x="1009650" y="3849165"/>
            <a:ext cx="10172700" cy="2235200"/>
          </a:xfrm>
          <a:prstGeom prst="rect">
            <a:avLst/>
          </a:prstGeom>
        </p:spPr>
      </p:pic>
    </p:spTree>
    <p:extLst>
      <p:ext uri="{BB962C8B-B14F-4D97-AF65-F5344CB8AC3E}">
        <p14:creationId xmlns:p14="http://schemas.microsoft.com/office/powerpoint/2010/main" val="1918881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lang="en" altLang="zh-CN" dirty="0">
                <a:latin typeface="Times New Roman" panose="02020603050405020304" pitchFamily="18" charset="0"/>
                <a:cs typeface="Times New Roman" panose="02020603050405020304" pitchFamily="18" charset="0"/>
              </a:rPr>
              <a:t>The Curious Case of Neural Text Degeneration</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5"/>
            <a:ext cx="10515600" cy="4667250"/>
          </a:xfrm>
        </p:spPr>
        <p:txBody>
          <a:bodyPr>
            <a:normAutofit/>
          </a:bodyPr>
          <a:lstStyle/>
          <a:p>
            <a:r>
              <a:rPr lang="en" altLang="zh-CN" i="1" dirty="0">
                <a:latin typeface="Times New Roman" panose="02020603050405020304" pitchFamily="18" charset="0"/>
                <a:cs typeface="Times New Roman" panose="02020603050405020304" pitchFamily="18" charset="0"/>
              </a:rPr>
              <a:t>Open-ended generation and the problem of degeneration.</a:t>
            </a:r>
            <a:endParaRPr kumimoji="1" lang="en-US"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Directed generation (translation and summarization) vs</a:t>
            </a:r>
          </a:p>
          <a:p>
            <a:pPr lvl="1"/>
            <a:r>
              <a:rPr lang="en" altLang="zh-CN" i="1" dirty="0">
                <a:latin typeface="Times New Roman" panose="02020603050405020304" pitchFamily="18" charset="0"/>
                <a:cs typeface="Times New Roman" panose="02020603050405020304" pitchFamily="18" charset="0"/>
              </a:rPr>
              <a:t>Open-ended generation (</a:t>
            </a:r>
            <a:r>
              <a:rPr lang="en" altLang="zh-CN" dirty="0">
                <a:latin typeface="Times New Roman" panose="02020603050405020304" pitchFamily="18" charset="0"/>
                <a:cs typeface="Times New Roman" panose="02020603050405020304" pitchFamily="18" charset="0"/>
              </a:rPr>
              <a:t>conditional story generation and contextual text continuation</a:t>
            </a:r>
            <a:r>
              <a:rPr lang="en" altLang="zh-CN" i="1" dirty="0">
                <a:latin typeface="Times New Roman" panose="02020603050405020304" pitchFamily="18" charset="0"/>
                <a:cs typeface="Times New Roman" panose="02020603050405020304" pitchFamily="18" charset="0"/>
              </a:rPr>
              <a:t>)</a:t>
            </a:r>
          </a:p>
          <a:p>
            <a:pPr marL="457200" lvl="1" indent="0">
              <a:buNone/>
            </a:pP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(Likelihood) Maximization-based decoding methods such as beam search lead to </a:t>
            </a:r>
            <a:r>
              <a:rPr lang="en" altLang="zh-CN" i="1" dirty="0">
                <a:latin typeface="Times New Roman" panose="02020603050405020304" pitchFamily="18" charset="0"/>
                <a:cs typeface="Times New Roman" panose="02020603050405020304" pitchFamily="18" charset="0"/>
              </a:rPr>
              <a:t>degeneration for open-ended generation tasks</a:t>
            </a:r>
            <a:r>
              <a:rPr lang="en" altLang="zh-CN" dirty="0">
                <a:latin typeface="Times New Roman" panose="02020603050405020304" pitchFamily="18" charset="0"/>
                <a:cs typeface="Times New Roman" panose="02020603050405020304" pitchFamily="18" charset="0"/>
              </a:rPr>
              <a:t>— output text that is bland, incoherent, or gets stuck in repetitive loops. </a:t>
            </a:r>
          </a:p>
          <a:p>
            <a:pPr marL="457200" lvl="1" indent="0">
              <a:buNone/>
            </a:pPr>
            <a:endParaRPr kumimoji="1" lang="en-US" altLang="zh-CN" dirty="0">
              <a:latin typeface="Times New Roman" panose="02020603050405020304" pitchFamily="18" charset="0"/>
              <a:cs typeface="Times New Roman" panose="02020603050405020304" pitchFamily="18" charset="0"/>
            </a:endParaRPr>
          </a:p>
          <a:p>
            <a:pPr marL="0" indent="0">
              <a:buNone/>
            </a:pPr>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3435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lang="en" altLang="zh-CN" dirty="0">
                <a:latin typeface="Times New Roman" panose="02020603050405020304" pitchFamily="18" charset="0"/>
                <a:cs typeface="Times New Roman" panose="02020603050405020304" pitchFamily="18" charset="0"/>
              </a:rPr>
              <a:t>The Curious Case of Neural Text Degeneration</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5"/>
            <a:ext cx="10515600" cy="5584578"/>
          </a:xfrm>
        </p:spPr>
        <p:txBody>
          <a:bodyPr/>
          <a:lstStyle/>
          <a:p>
            <a:r>
              <a:rPr lang="en" altLang="zh-CN" i="1" dirty="0">
                <a:latin typeface="Times New Roman" panose="02020603050405020304" pitchFamily="18" charset="0"/>
                <a:cs typeface="Times New Roman" panose="02020603050405020304" pitchFamily="18" charset="0"/>
              </a:rPr>
              <a:t>Open-ended generation and the problem of degeneration.</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The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following is produced by </a:t>
            </a:r>
            <a:r>
              <a:rPr lang="en" altLang="zh-CN" dirty="0">
                <a:latin typeface="Times New Roman" panose="02020603050405020304" pitchFamily="18" charset="0"/>
                <a:cs typeface="Times New Roman" panose="02020603050405020304" pitchFamily="18" charset="0"/>
              </a:rPr>
              <a:t>GPT-2 Large language model.</a:t>
            </a: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Beam search(left): </a:t>
            </a:r>
            <a:r>
              <a:rPr lang="en" altLang="zh-CN" dirty="0">
                <a:latin typeface="Times New Roman" panose="02020603050405020304" pitchFamily="18" charset="0"/>
                <a:cs typeface="Times New Roman" panose="02020603050405020304" pitchFamily="18" charset="0"/>
              </a:rPr>
              <a:t>repetition </a:t>
            </a:r>
          </a:p>
          <a:p>
            <a:pPr lvl="2"/>
            <a:r>
              <a:rPr lang="en" altLang="zh-CN" dirty="0">
                <a:latin typeface="Times New Roman" panose="02020603050405020304" pitchFamily="18" charset="0"/>
                <a:cs typeface="Times New Roman" panose="02020603050405020304" pitchFamily="18" charset="0"/>
              </a:rPr>
              <a:t>The </a:t>
            </a:r>
            <a:r>
              <a:rPr lang="en" altLang="zh-CN" i="1" dirty="0">
                <a:latin typeface="Times New Roman" panose="02020603050405020304" pitchFamily="18" charset="0"/>
                <a:cs typeface="Times New Roman" panose="02020603050405020304" pitchFamily="18" charset="0"/>
              </a:rPr>
              <a:t>highest </a:t>
            </a:r>
            <a:r>
              <a:rPr lang="en" altLang="zh-CN" dirty="0">
                <a:latin typeface="Times New Roman" panose="02020603050405020304" pitchFamily="18" charset="0"/>
                <a:cs typeface="Times New Roman" panose="02020603050405020304" pitchFamily="18" charset="0"/>
              </a:rPr>
              <a:t>scores for </a:t>
            </a:r>
            <a:r>
              <a:rPr lang="en" altLang="zh-CN" b="1" dirty="0">
                <a:latin typeface="Times New Roman" panose="02020603050405020304" pitchFamily="18" charset="0"/>
                <a:cs typeface="Times New Roman" panose="02020603050405020304" pitchFamily="18" charset="0"/>
              </a:rPr>
              <a:t>longer</a:t>
            </a:r>
            <a:r>
              <a:rPr lang="en" altLang="zh-CN" dirty="0">
                <a:latin typeface="Times New Roman" panose="02020603050405020304" pitchFamily="18" charset="0"/>
                <a:cs typeface="Times New Roman" panose="02020603050405020304" pitchFamily="18" charset="0"/>
              </a:rPr>
              <a:t> texts are often generic, repetitive, and awkward. </a:t>
            </a:r>
          </a:p>
          <a:p>
            <a:pPr lvl="1"/>
            <a:r>
              <a:rPr kumimoji="1" lang="en" altLang="zh-CN" dirty="0">
                <a:latin typeface="Times New Roman" panose="02020603050405020304" pitchFamily="18" charset="0"/>
                <a:cs typeface="Times New Roman" panose="02020603050405020304" pitchFamily="18" charset="0"/>
              </a:rPr>
              <a:t>Pure Samplin</a:t>
            </a:r>
            <a:r>
              <a:rPr kumimoji="1" lang="en" altLang="zh-CN" dirty="0">
                <a:latin typeface="Times New Roman" panose="02020603050405020304" pitchFamily="18" charset="0"/>
                <a:cs typeface="Times New Roman" panose="02020603050405020304" pitchFamily="18" charset="0"/>
                <a:sym typeface="Wingdings" pitchFamily="2" charset="2"/>
              </a:rPr>
              <a:t>g(right): </a:t>
            </a:r>
            <a:r>
              <a:rPr lang="en" altLang="zh-CN" dirty="0">
                <a:latin typeface="Times New Roman" panose="02020603050405020304" pitchFamily="18" charset="0"/>
                <a:cs typeface="Times New Roman" panose="02020603050405020304" pitchFamily="18" charset="0"/>
              </a:rPr>
              <a:t>incoherent</a:t>
            </a:r>
            <a:endParaRPr kumimoji="1" lang="en-US" altLang="zh-CN" dirty="0">
              <a:latin typeface="Times New Roman" panose="02020603050405020304" pitchFamily="18" charset="0"/>
              <a:cs typeface="Times New Roman" panose="02020603050405020304" pitchFamily="18" charset="0"/>
            </a:endParaRPr>
          </a:p>
          <a:p>
            <a:pPr lvl="2"/>
            <a:r>
              <a:rPr lang="en" altLang="zh-CN" dirty="0">
                <a:latin typeface="Times New Roman" panose="02020603050405020304" pitchFamily="18" charset="0"/>
                <a:cs typeface="Times New Roman" panose="02020603050405020304" pitchFamily="18" charset="0"/>
              </a:rPr>
              <a:t>This unreliable tail is composed of tens of thousands of candidate tokens with relatively low probability that are over-represented in the aggregate. </a:t>
            </a:r>
          </a:p>
        </p:txBody>
      </p:sp>
      <p:pic>
        <p:nvPicPr>
          <p:cNvPr id="5" name="图片 4">
            <a:extLst>
              <a:ext uri="{FF2B5EF4-FFF2-40B4-BE49-F238E27FC236}">
                <a16:creationId xmlns:a16="http://schemas.microsoft.com/office/drawing/2014/main" id="{741FFE55-9628-3242-A929-F698CC07AA11}"/>
              </a:ext>
            </a:extLst>
          </p:cNvPr>
          <p:cNvPicPr>
            <a:picLocks noChangeAspect="1"/>
          </p:cNvPicPr>
          <p:nvPr/>
        </p:nvPicPr>
        <p:blipFill>
          <a:blip r:embed="rId2"/>
          <a:stretch>
            <a:fillRect/>
          </a:stretch>
        </p:blipFill>
        <p:spPr>
          <a:xfrm>
            <a:off x="1712329" y="2790701"/>
            <a:ext cx="8935260" cy="2238498"/>
          </a:xfrm>
          <a:prstGeom prst="rect">
            <a:avLst/>
          </a:prstGeom>
        </p:spPr>
      </p:pic>
    </p:spTree>
    <p:extLst>
      <p:ext uri="{BB962C8B-B14F-4D97-AF65-F5344CB8AC3E}">
        <p14:creationId xmlns:p14="http://schemas.microsoft.com/office/powerpoint/2010/main" val="1239227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lang="en" altLang="zh-CN" dirty="0">
                <a:latin typeface="Times New Roman" panose="02020603050405020304" pitchFamily="18" charset="0"/>
                <a:cs typeface="Times New Roman" panose="02020603050405020304" pitchFamily="18" charset="0"/>
              </a:rPr>
              <a:t>The Curious Case of Neural Text Degeneration</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a:xfrm>
            <a:off x="838200" y="1825625"/>
            <a:ext cx="10515600" cy="5584578"/>
          </a:xfrm>
        </p:spPr>
        <p:txBody>
          <a:bodyPr/>
          <a:lstStyle/>
          <a:p>
            <a:r>
              <a:rPr lang="en" altLang="zh-CN" i="1" dirty="0">
                <a:latin typeface="Times New Roman" panose="02020603050405020304" pitchFamily="18" charset="0"/>
                <a:cs typeface="Times New Roman" panose="02020603050405020304" pitchFamily="18" charset="0"/>
              </a:rPr>
              <a:t>Open-ended generation and the problem of degeneration.</a:t>
            </a:r>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The per-token probability of natural text is, on average, much </a:t>
            </a:r>
            <a:r>
              <a:rPr lang="en" altLang="zh-CN" i="1" dirty="0">
                <a:latin typeface="Times New Roman" panose="02020603050405020304" pitchFamily="18" charset="0"/>
                <a:cs typeface="Times New Roman" panose="02020603050405020304" pitchFamily="18" charset="0"/>
              </a:rPr>
              <a:t>lower </a:t>
            </a:r>
            <a:r>
              <a:rPr lang="en" altLang="zh-CN" dirty="0">
                <a:latin typeface="Times New Roman" panose="02020603050405020304" pitchFamily="18" charset="0"/>
                <a:cs typeface="Times New Roman" panose="02020603050405020304" pitchFamily="18" charset="0"/>
              </a:rPr>
              <a:t>than text generated by beam search. </a:t>
            </a: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Natural language rarely remains in a high probability zone for multiple consecutive time steps, instead veering into lower-probability but more informative tokens. Nor does natural language tend to fall into repetition loops, even though the model tends to assign high probability to this </a:t>
            </a:r>
          </a:p>
          <a:p>
            <a:pPr lvl="1"/>
            <a:r>
              <a:rPr lang="en" altLang="zh-CN" dirty="0">
                <a:latin typeface="Times New Roman" panose="02020603050405020304" pitchFamily="18" charset="0"/>
                <a:cs typeface="Times New Roman" panose="02020603050405020304" pitchFamily="18" charset="0"/>
              </a:rPr>
              <a:t>Why is human-written text </a:t>
            </a:r>
            <a:r>
              <a:rPr lang="en" altLang="zh-CN" i="1" dirty="0">
                <a:latin typeface="Times New Roman" panose="02020603050405020304" pitchFamily="18" charset="0"/>
                <a:cs typeface="Times New Roman" panose="02020603050405020304" pitchFamily="18" charset="0"/>
              </a:rPr>
              <a:t>not </a:t>
            </a:r>
            <a:r>
              <a:rPr lang="en" altLang="zh-CN" dirty="0">
                <a:latin typeface="Times New Roman" panose="02020603050405020304" pitchFamily="18" charset="0"/>
                <a:cs typeface="Times New Roman" panose="02020603050405020304" pitchFamily="18" charset="0"/>
              </a:rPr>
              <a:t>the most probable text? Maybe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because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a:t>
            </a:r>
            <a:r>
              <a:rPr lang="en" altLang="zh-CN" dirty="0" err="1">
                <a:latin typeface="Times New Roman" panose="02020603050405020304" pitchFamily="18" charset="0"/>
                <a:cs typeface="Times New Roman" panose="02020603050405020304" pitchFamily="18" charset="0"/>
              </a:rPr>
              <a:t>anguage</a:t>
            </a:r>
            <a:r>
              <a:rPr lang="en" altLang="zh-CN" dirty="0">
                <a:latin typeface="Times New Roman" panose="02020603050405020304" pitchFamily="18" charset="0"/>
                <a:cs typeface="Times New Roman" panose="02020603050405020304" pitchFamily="18" charset="0"/>
              </a:rPr>
              <a:t> models that assign probabilities one word at a time without a global model of the text will have trouble capturing this effect. </a:t>
            </a: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376C0DD-7067-894D-95FA-85684AC1E195}"/>
              </a:ext>
            </a:extLst>
          </p:cNvPr>
          <p:cNvPicPr>
            <a:picLocks noChangeAspect="1"/>
          </p:cNvPicPr>
          <p:nvPr/>
        </p:nvPicPr>
        <p:blipFill>
          <a:blip r:embed="rId2"/>
          <a:stretch>
            <a:fillRect/>
          </a:stretch>
        </p:blipFill>
        <p:spPr>
          <a:xfrm>
            <a:off x="6522814" y="2671950"/>
            <a:ext cx="2820839" cy="1551750"/>
          </a:xfrm>
          <a:prstGeom prst="rect">
            <a:avLst/>
          </a:prstGeom>
        </p:spPr>
      </p:pic>
    </p:spTree>
    <p:extLst>
      <p:ext uri="{BB962C8B-B14F-4D97-AF65-F5344CB8AC3E}">
        <p14:creationId xmlns:p14="http://schemas.microsoft.com/office/powerpoint/2010/main" val="274035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lang="en" altLang="zh-CN" dirty="0">
                <a:latin typeface="Times New Roman" panose="02020603050405020304" pitchFamily="18" charset="0"/>
                <a:cs typeface="Times New Roman" panose="02020603050405020304" pitchFamily="18" charset="0"/>
              </a:rPr>
              <a:t>The Curious Case of Neural Text Degeneration</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Decoding strategies</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 Deterministic sampling</a:t>
            </a:r>
          </a:p>
          <a:p>
            <a:pPr lvl="2"/>
            <a:r>
              <a:rPr kumimoji="1" lang="en-US" altLang="zh-CN" dirty="0">
                <a:latin typeface="Times New Roman" panose="02020603050405020304" pitchFamily="18" charset="0"/>
                <a:cs typeface="Times New Roman" panose="02020603050405020304" pitchFamily="18" charset="0"/>
              </a:rPr>
              <a:t>Greedy sampling (a special case of Beam search where </a:t>
            </a:r>
            <a:r>
              <a:rPr kumimoji="1" lang="en-US" altLang="zh-CN" dirty="0" err="1">
                <a:latin typeface="Times New Roman" panose="02020603050405020304" pitchFamily="18" charset="0"/>
                <a:cs typeface="Times New Roman" panose="02020603050405020304" pitchFamily="18" charset="0"/>
              </a:rPr>
              <a:t>beam_size</a:t>
            </a:r>
            <a:r>
              <a:rPr kumimoji="1" lang="en-US" altLang="zh-CN" dirty="0">
                <a:latin typeface="Times New Roman" panose="02020603050405020304" pitchFamily="18" charset="0"/>
                <a:cs typeface="Times New Roman" panose="02020603050405020304" pitchFamily="18" charset="0"/>
              </a:rPr>
              <a:t>=1)</a:t>
            </a:r>
          </a:p>
          <a:p>
            <a:pPr lvl="2"/>
            <a:r>
              <a:rPr kumimoji="1" lang="en-US" altLang="zh-CN" dirty="0">
                <a:latin typeface="Times New Roman" panose="02020603050405020304" pitchFamily="18" charset="0"/>
                <a:cs typeface="Times New Roman" panose="02020603050405020304" pitchFamily="18" charset="0"/>
              </a:rPr>
              <a:t>Beam search</a:t>
            </a:r>
          </a:p>
          <a:p>
            <a:pPr lvl="1"/>
            <a:r>
              <a:rPr kumimoji="1" lang="en-US" altLang="zh-CN" dirty="0">
                <a:latin typeface="Times New Roman" panose="02020603050405020304" pitchFamily="18" charset="0"/>
                <a:cs typeface="Times New Roman" panose="02020603050405020304" pitchFamily="18" charset="0"/>
              </a:rPr>
              <a:t> Stochastic sampling</a:t>
            </a:r>
          </a:p>
          <a:p>
            <a:pPr lvl="2"/>
            <a:r>
              <a:rPr kumimoji="1" lang="en-US" altLang="zh-CN" dirty="0">
                <a:latin typeface="Times New Roman" panose="02020603050405020304" pitchFamily="18" charset="0"/>
                <a:cs typeface="Times New Roman" panose="02020603050405020304" pitchFamily="18" charset="0"/>
              </a:rPr>
              <a:t>Random sampling</a:t>
            </a:r>
          </a:p>
          <a:p>
            <a:pPr lvl="2"/>
            <a:r>
              <a:rPr kumimoji="1" lang="en-US" altLang="zh-CN" dirty="0">
                <a:latin typeface="Times New Roman" panose="02020603050405020304" pitchFamily="18" charset="0"/>
                <a:cs typeface="Times New Roman" panose="02020603050405020304" pitchFamily="18" charset="0"/>
              </a:rPr>
              <a:t>Top-k sampling</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p>
          <a:p>
            <a:pPr lvl="2"/>
            <a:r>
              <a:rPr lang="en" altLang="zh-CN" b="1" dirty="0">
                <a:latin typeface="Times New Roman" panose="02020603050405020304" pitchFamily="18" charset="0"/>
                <a:cs typeface="Times New Roman" panose="02020603050405020304" pitchFamily="18" charset="0"/>
              </a:rPr>
              <a:t>Nucleus sampling (proposed in this paper)</a:t>
            </a:r>
            <a:endParaRPr kumimoji="1" lang="en-US" altLang="zh-CN" b="1"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626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lang="en" altLang="zh-CN" dirty="0">
                <a:latin typeface="Times New Roman" panose="02020603050405020304" pitchFamily="18" charset="0"/>
                <a:cs typeface="Times New Roman" panose="02020603050405020304" pitchFamily="18" charset="0"/>
              </a:rPr>
              <a:t>The Curious Case of Neural Text Degeneration</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b="1" dirty="0">
                <a:latin typeface="Times New Roman" panose="02020603050405020304" pitchFamily="18" charset="0"/>
                <a:cs typeface="Times New Roman" panose="02020603050405020304" pitchFamily="18" charset="0"/>
              </a:rPr>
              <a:t>Top</a:t>
            </a:r>
            <a:r>
              <a:rPr lang="en-US" altLang="zh-CN" b="1" dirty="0">
                <a:latin typeface="Times New Roman" panose="02020603050405020304" pitchFamily="18" charset="0"/>
                <a:cs typeface="Times New Roman" panose="02020603050405020304" pitchFamily="18" charset="0"/>
              </a:rPr>
              <a:t>-k</a:t>
            </a:r>
            <a:r>
              <a:rPr lang="en" altLang="zh-CN" b="1" dirty="0">
                <a:latin typeface="Times New Roman" panose="02020603050405020304" pitchFamily="18" charset="0"/>
                <a:cs typeface="Times New Roman" panose="02020603050405020304" pitchFamily="18" charset="0"/>
              </a:rPr>
              <a:t> sampling</a:t>
            </a:r>
          </a:p>
          <a:p>
            <a:pPr lvl="1"/>
            <a:r>
              <a:rPr lang="en" altLang="zh-CN" dirty="0">
                <a:latin typeface="Times New Roman" panose="02020603050405020304" pitchFamily="18" charset="0"/>
                <a:cs typeface="Times New Roman" panose="02020603050405020304" pitchFamily="18" charset="0"/>
              </a:rPr>
              <a:t>At each time step, the top k possible next tokens are sampled from according to their relative probabilities. </a:t>
            </a:r>
          </a:p>
          <a:p>
            <a:pPr lvl="1"/>
            <a:r>
              <a:rPr lang="en" altLang="zh-CN" dirty="0">
                <a:latin typeface="Times New Roman" panose="02020603050405020304" pitchFamily="18" charset="0"/>
                <a:cs typeface="Times New Roman" panose="02020603050405020304" pitchFamily="18" charset="0"/>
              </a:rPr>
              <a:t>Define its top-k vocabulary V </a:t>
            </a:r>
            <a:r>
              <a:rPr lang="en" altLang="zh-CN" sz="400" dirty="0">
                <a:latin typeface="Times New Roman" panose="02020603050405020304" pitchFamily="18" charset="0"/>
                <a:cs typeface="Times New Roman" panose="02020603050405020304" pitchFamily="18" charset="0"/>
              </a:rPr>
              <a:t>(k) </a:t>
            </a:r>
            <a:r>
              <a:rPr lang="en" altLang="zh-CN" dirty="0">
                <a:latin typeface="Times New Roman" panose="02020603050405020304" pitchFamily="18" charset="0"/>
                <a:cs typeface="Times New Roman" panose="02020603050405020304" pitchFamily="18" charset="0"/>
              </a:rPr>
              <a:t>⊂ V as the set of size k which maximizes </a:t>
            </a: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Let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The original distribution is re-scaled to a new distribution, from which the next word is sampled: </a:t>
            </a:r>
            <a:endParaRPr kumimoji="1" lang="en-US" altLang="zh-CN" dirty="0">
              <a:latin typeface="Times New Roman" panose="02020603050405020304" pitchFamily="18" charset="0"/>
              <a:cs typeface="Times New Roman" panose="02020603050405020304" pitchFamily="18" charset="0"/>
            </a:endParaRPr>
          </a:p>
          <a:p>
            <a:pPr lvl="1"/>
            <a:endParaRPr kumimoji="1"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54BA7070-03D6-4E48-9A2B-D0EF523C0AFA}"/>
              </a:ext>
            </a:extLst>
          </p:cNvPr>
          <p:cNvPicPr>
            <a:picLocks noChangeAspect="1"/>
          </p:cNvPicPr>
          <p:nvPr/>
        </p:nvPicPr>
        <p:blipFill>
          <a:blip r:embed="rId2"/>
          <a:stretch>
            <a:fillRect/>
          </a:stretch>
        </p:blipFill>
        <p:spPr>
          <a:xfrm>
            <a:off x="4572000" y="3429000"/>
            <a:ext cx="2699326" cy="375558"/>
          </a:xfrm>
          <a:prstGeom prst="rect">
            <a:avLst/>
          </a:prstGeom>
        </p:spPr>
      </p:pic>
      <p:pic>
        <p:nvPicPr>
          <p:cNvPr id="8" name="图片 7">
            <a:extLst>
              <a:ext uri="{FF2B5EF4-FFF2-40B4-BE49-F238E27FC236}">
                <a16:creationId xmlns:a16="http://schemas.microsoft.com/office/drawing/2014/main" id="{FDE53253-6FE4-3D43-BCB0-23491EE5B18A}"/>
              </a:ext>
            </a:extLst>
          </p:cNvPr>
          <p:cNvPicPr>
            <a:picLocks noChangeAspect="1"/>
          </p:cNvPicPr>
          <p:nvPr/>
        </p:nvPicPr>
        <p:blipFill>
          <a:blip r:embed="rId3"/>
          <a:stretch>
            <a:fillRect/>
          </a:stretch>
        </p:blipFill>
        <p:spPr>
          <a:xfrm>
            <a:off x="2192810" y="4221015"/>
            <a:ext cx="3214089" cy="319726"/>
          </a:xfrm>
          <a:prstGeom prst="rect">
            <a:avLst/>
          </a:prstGeom>
        </p:spPr>
      </p:pic>
      <p:pic>
        <p:nvPicPr>
          <p:cNvPr id="9" name="图片 8">
            <a:extLst>
              <a:ext uri="{FF2B5EF4-FFF2-40B4-BE49-F238E27FC236}">
                <a16:creationId xmlns:a16="http://schemas.microsoft.com/office/drawing/2014/main" id="{15CC6FDB-B151-9246-A815-1B9ACEBEF148}"/>
              </a:ext>
            </a:extLst>
          </p:cNvPr>
          <p:cNvPicPr>
            <a:picLocks noChangeAspect="1"/>
          </p:cNvPicPr>
          <p:nvPr/>
        </p:nvPicPr>
        <p:blipFill>
          <a:blip r:embed="rId4"/>
          <a:stretch>
            <a:fillRect/>
          </a:stretch>
        </p:blipFill>
        <p:spPr>
          <a:xfrm>
            <a:off x="3565360" y="5159405"/>
            <a:ext cx="5061280" cy="698438"/>
          </a:xfrm>
          <a:prstGeom prst="rect">
            <a:avLst/>
          </a:prstGeom>
        </p:spPr>
      </p:pic>
    </p:spTree>
    <p:extLst>
      <p:ext uri="{BB962C8B-B14F-4D97-AF65-F5344CB8AC3E}">
        <p14:creationId xmlns:p14="http://schemas.microsoft.com/office/powerpoint/2010/main" val="2493788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lang="en" altLang="zh-CN" dirty="0">
                <a:latin typeface="Times New Roman" panose="02020603050405020304" pitchFamily="18" charset="0"/>
                <a:cs typeface="Times New Roman" panose="02020603050405020304" pitchFamily="18" charset="0"/>
              </a:rPr>
              <a:t>The Curious Case of Neural Text Degeneration</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b="1" dirty="0">
                <a:latin typeface="Times New Roman" panose="02020603050405020304" pitchFamily="18" charset="0"/>
                <a:cs typeface="Times New Roman" panose="02020603050405020304" pitchFamily="18" charset="0"/>
              </a:rPr>
              <a:t>Sampling with </a:t>
            </a:r>
            <a:r>
              <a:rPr lang="en" altLang="zh-CN" dirty="0">
                <a:latin typeface="Times New Roman" panose="02020603050405020304" pitchFamily="18" charset="0"/>
                <a:cs typeface="Times New Roman" panose="02020603050405020304" pitchFamily="18" charset="0"/>
              </a:rPr>
              <a:t>temperature </a:t>
            </a:r>
            <a:endParaRPr lang="en" altLang="zh-CN" b="1"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Given the logits u</a:t>
            </a:r>
            <a:r>
              <a:rPr lang="en" altLang="zh-CN" baseline="-25000" dirty="0">
                <a:latin typeface="Times New Roman" panose="02020603050405020304" pitchFamily="18" charset="0"/>
                <a:cs typeface="Times New Roman" panose="02020603050405020304" pitchFamily="18" charset="0"/>
              </a:rPr>
              <a:t>1:|V | </a:t>
            </a:r>
            <a:r>
              <a:rPr lang="en" altLang="zh-CN" dirty="0">
                <a:latin typeface="Times New Roman" panose="02020603050405020304" pitchFamily="18" charset="0"/>
                <a:cs typeface="Times New Roman" panose="02020603050405020304" pitchFamily="18" charset="0"/>
              </a:rPr>
              <a:t>and temperature t, the </a:t>
            </a:r>
            <a:r>
              <a:rPr lang="en" altLang="zh-CN" dirty="0" err="1">
                <a:latin typeface="Times New Roman" panose="02020603050405020304" pitchFamily="18" charset="0"/>
                <a:cs typeface="Times New Roman" panose="02020603050405020304" pitchFamily="18" charset="0"/>
              </a:rPr>
              <a:t>softmax</a:t>
            </a:r>
            <a:r>
              <a:rPr lang="en" altLang="zh-CN" dirty="0">
                <a:latin typeface="Times New Roman" panose="02020603050405020304" pitchFamily="18" charset="0"/>
                <a:cs typeface="Times New Roman" panose="02020603050405020304" pitchFamily="18" charset="0"/>
              </a:rPr>
              <a:t> is re-estimated as </a:t>
            </a:r>
          </a:p>
          <a:p>
            <a:pPr lvl="1"/>
            <a:endParaRPr kumimoji="1" lang="en-US" altLang="zh-CN" dirty="0">
              <a:latin typeface="Times New Roman" panose="02020603050405020304" pitchFamily="18" charset="0"/>
              <a:cs typeface="Times New Roman" panose="02020603050405020304" pitchFamily="18" charset="0"/>
            </a:endParaRPr>
          </a:p>
          <a:p>
            <a:pPr lvl="1"/>
            <a:endParaRPr kumimoji="1" lang="en-US"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Setting t ∈ [0, 1) skews the distribution towards high probability events, which implicitly lowers the mass in the tail distribution. </a:t>
            </a:r>
          </a:p>
          <a:p>
            <a:pPr lvl="1"/>
            <a:r>
              <a:rPr lang="en" altLang="zh-CN" dirty="0">
                <a:latin typeface="Times New Roman" panose="02020603050405020304" pitchFamily="18" charset="0"/>
                <a:cs typeface="Times New Roman" panose="02020603050405020304" pitchFamily="18" charset="0"/>
              </a:rPr>
              <a:t>Low temperature sampling sharps the distribution and has also been used to partially alleviate the issues of top-k sampling discussed above.</a:t>
            </a:r>
          </a:p>
          <a:p>
            <a:pPr lvl="1"/>
            <a:endParaRPr kumimoji="1" lang="en-US" altLang="zh-CN"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808EF5B-9F3A-F04D-95D7-665B5564B91B}"/>
              </a:ext>
            </a:extLst>
          </p:cNvPr>
          <p:cNvPicPr>
            <a:picLocks noChangeAspect="1"/>
          </p:cNvPicPr>
          <p:nvPr/>
        </p:nvPicPr>
        <p:blipFill>
          <a:blip r:embed="rId2"/>
          <a:stretch>
            <a:fillRect/>
          </a:stretch>
        </p:blipFill>
        <p:spPr>
          <a:xfrm>
            <a:off x="4037610" y="2698668"/>
            <a:ext cx="3491346" cy="552203"/>
          </a:xfrm>
          <a:prstGeom prst="rect">
            <a:avLst/>
          </a:prstGeom>
        </p:spPr>
      </p:pic>
    </p:spTree>
    <p:extLst>
      <p:ext uri="{BB962C8B-B14F-4D97-AF65-F5344CB8AC3E}">
        <p14:creationId xmlns:p14="http://schemas.microsoft.com/office/powerpoint/2010/main" val="1553988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a:xfrm>
            <a:off x="838200" y="365125"/>
            <a:ext cx="11801354" cy="1325563"/>
          </a:xfrm>
        </p:spPr>
        <p:txBody>
          <a:bodyPr/>
          <a:lstStyle/>
          <a:p>
            <a:r>
              <a:rPr lang="en" altLang="zh-CN" dirty="0">
                <a:latin typeface="Times New Roman" panose="02020603050405020304" pitchFamily="18" charset="0"/>
                <a:cs typeface="Times New Roman" panose="02020603050405020304" pitchFamily="18" charset="0"/>
              </a:rPr>
              <a:t>The Curious Case of Neural Text Degeneration</a:t>
            </a: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b="1" dirty="0">
                <a:latin typeface="Times New Roman" panose="02020603050405020304" pitchFamily="18" charset="0"/>
                <a:cs typeface="Times New Roman" panose="02020603050405020304" pitchFamily="18" charset="0"/>
              </a:rPr>
              <a:t>Nucleus sampling</a:t>
            </a:r>
          </a:p>
          <a:p>
            <a:pPr lvl="1"/>
            <a:r>
              <a:rPr lang="en" altLang="zh-CN" dirty="0">
                <a:latin typeface="Times New Roman" panose="02020603050405020304" pitchFamily="18" charset="0"/>
                <a:cs typeface="Times New Roman" panose="02020603050405020304" pitchFamily="18" charset="0"/>
              </a:rPr>
              <a:t>The key idea is to use the shape of the probability distribution to determine the set of tokens to be sampled from. </a:t>
            </a:r>
          </a:p>
          <a:p>
            <a:pPr lvl="1"/>
            <a:r>
              <a:rPr lang="en" altLang="zh-CN" dirty="0">
                <a:latin typeface="Times New Roman" panose="02020603050405020304" pitchFamily="18" charset="0"/>
                <a:cs typeface="Times New Roman" panose="02020603050405020304" pitchFamily="18" charset="0"/>
              </a:rPr>
              <a:t>Given a distribution P (x|</a:t>
            </a:r>
            <a:r>
              <a:rPr lang="en" altLang="zh-CN" baseline="-25000" dirty="0">
                <a:latin typeface="Times New Roman" panose="02020603050405020304" pitchFamily="18" charset="0"/>
                <a:cs typeface="Times New Roman" panose="02020603050405020304" pitchFamily="18" charset="0"/>
              </a:rPr>
              <a:t>x1:i−1</a:t>
            </a:r>
            <a:r>
              <a:rPr lang="en" altLang="zh-CN" dirty="0">
                <a:latin typeface="Times New Roman" panose="02020603050405020304" pitchFamily="18" charset="0"/>
                <a:cs typeface="Times New Roman" panose="02020603050405020304" pitchFamily="18" charset="0"/>
              </a:rPr>
              <a:t> ), we define its top-p vocabulary V (p) ⊂ V as the smallest set such that </a:t>
            </a: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r>
              <a:rPr lang="en" altLang="zh-CN" dirty="0">
                <a:latin typeface="Times New Roman" panose="02020603050405020304" pitchFamily="18" charset="0"/>
                <a:cs typeface="Times New Roman" panose="02020603050405020304" pitchFamily="18" charset="0"/>
              </a:rPr>
              <a:t>Let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The original distribution is re-scaled to a new distribution, from which the next word is sampled: </a:t>
            </a: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pPr lvl="1"/>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77D1A52-C351-F14C-9927-28F319ABDDAA}"/>
              </a:ext>
            </a:extLst>
          </p:cNvPr>
          <p:cNvPicPr>
            <a:picLocks noChangeAspect="1"/>
          </p:cNvPicPr>
          <p:nvPr/>
        </p:nvPicPr>
        <p:blipFill>
          <a:blip r:embed="rId2"/>
          <a:stretch>
            <a:fillRect/>
          </a:stretch>
        </p:blipFill>
        <p:spPr>
          <a:xfrm>
            <a:off x="3995468" y="3716975"/>
            <a:ext cx="2939937" cy="783772"/>
          </a:xfrm>
          <a:prstGeom prst="rect">
            <a:avLst/>
          </a:prstGeom>
        </p:spPr>
      </p:pic>
      <p:pic>
        <p:nvPicPr>
          <p:cNvPr id="5" name="图片 4">
            <a:extLst>
              <a:ext uri="{FF2B5EF4-FFF2-40B4-BE49-F238E27FC236}">
                <a16:creationId xmlns:a16="http://schemas.microsoft.com/office/drawing/2014/main" id="{BCA1F9DF-C2B8-0840-8AAF-32DE636A2BC8}"/>
              </a:ext>
            </a:extLst>
          </p:cNvPr>
          <p:cNvPicPr>
            <a:picLocks noChangeAspect="1"/>
          </p:cNvPicPr>
          <p:nvPr/>
        </p:nvPicPr>
        <p:blipFill>
          <a:blip r:embed="rId3"/>
          <a:stretch>
            <a:fillRect/>
          </a:stretch>
        </p:blipFill>
        <p:spPr>
          <a:xfrm>
            <a:off x="2123619" y="4488872"/>
            <a:ext cx="3434938" cy="350881"/>
          </a:xfrm>
          <a:prstGeom prst="rect">
            <a:avLst/>
          </a:prstGeom>
        </p:spPr>
      </p:pic>
      <p:pic>
        <p:nvPicPr>
          <p:cNvPr id="6" name="图片 5">
            <a:extLst>
              <a:ext uri="{FF2B5EF4-FFF2-40B4-BE49-F238E27FC236}">
                <a16:creationId xmlns:a16="http://schemas.microsoft.com/office/drawing/2014/main" id="{50E90B3C-2761-8745-826B-55EC18D69561}"/>
              </a:ext>
            </a:extLst>
          </p:cNvPr>
          <p:cNvPicPr>
            <a:picLocks noChangeAspect="1"/>
          </p:cNvPicPr>
          <p:nvPr/>
        </p:nvPicPr>
        <p:blipFill>
          <a:blip r:embed="rId4"/>
          <a:stretch>
            <a:fillRect/>
          </a:stretch>
        </p:blipFill>
        <p:spPr>
          <a:xfrm>
            <a:off x="3146961" y="5557607"/>
            <a:ext cx="5406242" cy="794554"/>
          </a:xfrm>
          <a:prstGeom prst="rect">
            <a:avLst/>
          </a:prstGeom>
        </p:spPr>
      </p:pic>
    </p:spTree>
    <p:extLst>
      <p:ext uri="{BB962C8B-B14F-4D97-AF65-F5344CB8AC3E}">
        <p14:creationId xmlns:p14="http://schemas.microsoft.com/office/powerpoint/2010/main" val="1851051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163D6-712A-1741-9345-3B7ADA7DCCB3}"/>
              </a:ext>
            </a:extLst>
          </p:cNvPr>
          <p:cNvSpPr>
            <a:spLocks noGrp="1"/>
          </p:cNvSpPr>
          <p:nvPr>
            <p:ph type="ctrTitle"/>
          </p:nvPr>
        </p:nvSpPr>
        <p:spPr>
          <a:xfrm>
            <a:off x="1524000" y="1146428"/>
            <a:ext cx="9144000" cy="2387600"/>
          </a:xfrm>
        </p:spPr>
        <p:txBody>
          <a:bodyPr>
            <a:normAutofit/>
          </a:bodyPr>
          <a:lstStyle/>
          <a:p>
            <a:r>
              <a:rPr lang="en-US" altLang="zh-CN" dirty="0">
                <a:latin typeface="Times New Roman" panose="02020603050405020304" pitchFamily="18" charset="0"/>
                <a:cs typeface="Times New Roman" panose="02020603050405020304" pitchFamily="18" charset="0"/>
              </a:rPr>
              <a:t>Thanks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listening!</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7319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MASS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dirty="0">
                <a:latin typeface="Times New Roman" panose="02020603050405020304" pitchFamily="18" charset="0"/>
                <a:cs typeface="Times New Roman" panose="02020603050405020304" pitchFamily="18" charset="0"/>
              </a:rPr>
              <a:t>Method</a:t>
            </a:r>
          </a:p>
          <a:p>
            <a:pPr lvl="1"/>
            <a:endParaRPr lang="en"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8333C53-1F64-5D4F-8113-C6D69BD47620}"/>
              </a:ext>
            </a:extLst>
          </p:cNvPr>
          <p:cNvPicPr>
            <a:picLocks noChangeAspect="1"/>
          </p:cNvPicPr>
          <p:nvPr/>
        </p:nvPicPr>
        <p:blipFill>
          <a:blip r:embed="rId2"/>
          <a:stretch>
            <a:fillRect/>
          </a:stretch>
        </p:blipFill>
        <p:spPr>
          <a:xfrm>
            <a:off x="1009650" y="2311400"/>
            <a:ext cx="10172700" cy="2235200"/>
          </a:xfrm>
          <a:prstGeom prst="rect">
            <a:avLst/>
          </a:prstGeom>
        </p:spPr>
      </p:pic>
      <p:pic>
        <p:nvPicPr>
          <p:cNvPr id="5" name="图片 4">
            <a:extLst>
              <a:ext uri="{FF2B5EF4-FFF2-40B4-BE49-F238E27FC236}">
                <a16:creationId xmlns:a16="http://schemas.microsoft.com/office/drawing/2014/main" id="{3F352ECD-DE2C-E140-B452-B877CD317CE3}"/>
              </a:ext>
            </a:extLst>
          </p:cNvPr>
          <p:cNvPicPr>
            <a:picLocks noChangeAspect="1"/>
          </p:cNvPicPr>
          <p:nvPr/>
        </p:nvPicPr>
        <p:blipFill>
          <a:blip r:embed="rId3"/>
          <a:stretch>
            <a:fillRect/>
          </a:stretch>
        </p:blipFill>
        <p:spPr>
          <a:xfrm>
            <a:off x="3119498" y="4645993"/>
            <a:ext cx="5953004" cy="1932927"/>
          </a:xfrm>
          <a:prstGeom prst="rect">
            <a:avLst/>
          </a:prstGeom>
        </p:spPr>
      </p:pic>
    </p:spTree>
    <p:extLst>
      <p:ext uri="{BB962C8B-B14F-4D97-AF65-F5344CB8AC3E}">
        <p14:creationId xmlns:p14="http://schemas.microsoft.com/office/powerpoint/2010/main" val="119717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MASS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dirty="0">
                <a:latin typeface="Times New Roman" panose="02020603050405020304" pitchFamily="18" charset="0"/>
                <a:cs typeface="Times New Roman" panose="02020603050405020304" pitchFamily="18" charset="0"/>
              </a:rPr>
              <a:t>Method</a:t>
            </a:r>
          </a:p>
          <a:p>
            <a:pPr lvl="1"/>
            <a:r>
              <a:rPr lang="en" altLang="zh-CN" dirty="0">
                <a:latin typeface="Times New Roman" panose="02020603050405020304" pitchFamily="18" charset="0"/>
                <a:cs typeface="Times New Roman" panose="02020603050405020304" pitchFamily="18" charset="0"/>
              </a:rPr>
              <a:t>When k=1, MASS becomes the masked language modeling as used in BERT, where the fully connected layer is replaced by the MASS decoder. </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B3AC91CE-509A-A544-919B-194A93CD7331}"/>
              </a:ext>
            </a:extLst>
          </p:cNvPr>
          <p:cNvPicPr>
            <a:picLocks noChangeAspect="1"/>
          </p:cNvPicPr>
          <p:nvPr/>
        </p:nvPicPr>
        <p:blipFill>
          <a:blip r:embed="rId2"/>
          <a:stretch>
            <a:fillRect/>
          </a:stretch>
        </p:blipFill>
        <p:spPr>
          <a:xfrm>
            <a:off x="2479495" y="3429000"/>
            <a:ext cx="6912114" cy="2003224"/>
          </a:xfrm>
          <a:prstGeom prst="rect">
            <a:avLst/>
          </a:prstGeom>
        </p:spPr>
      </p:pic>
    </p:spTree>
    <p:extLst>
      <p:ext uri="{BB962C8B-B14F-4D97-AF65-F5344CB8AC3E}">
        <p14:creationId xmlns:p14="http://schemas.microsoft.com/office/powerpoint/2010/main" val="78144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E571E-D7DC-B846-9E58-4875D15A7439}"/>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MASS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D0842E1-F49A-AC4D-A436-1949F46DFB54}"/>
              </a:ext>
            </a:extLst>
          </p:cNvPr>
          <p:cNvSpPr>
            <a:spLocks noGrp="1"/>
          </p:cNvSpPr>
          <p:nvPr>
            <p:ph idx="1"/>
          </p:nvPr>
        </p:nvSpPr>
        <p:spPr/>
        <p:txBody>
          <a:bodyPr/>
          <a:lstStyle/>
          <a:p>
            <a:r>
              <a:rPr lang="en" altLang="zh-CN" dirty="0">
                <a:latin typeface="Times New Roman" panose="02020603050405020304" pitchFamily="18" charset="0"/>
                <a:cs typeface="Times New Roman" panose="02020603050405020304" pitchFamily="18" charset="0"/>
              </a:rPr>
              <a:t>Method</a:t>
            </a:r>
          </a:p>
          <a:p>
            <a:pPr lvl="1"/>
            <a:r>
              <a:rPr lang="en" altLang="zh-CN" dirty="0">
                <a:latin typeface="Times New Roman" panose="02020603050405020304" pitchFamily="18" charset="0"/>
                <a:cs typeface="Times New Roman" panose="02020603050405020304" pitchFamily="18" charset="0"/>
              </a:rPr>
              <a:t>When k=m, </a:t>
            </a:r>
            <a:r>
              <a:rPr lang="en-US" altLang="zh-CN" dirty="0">
                <a:latin typeface="Times New Roman" panose="02020603050405020304" pitchFamily="18" charset="0"/>
                <a:cs typeface="Times New Roman" panose="02020603050405020304" pitchFamily="18" charset="0"/>
              </a:rPr>
              <a:t>i.e., </a:t>
            </a:r>
            <a:r>
              <a:rPr lang="en" altLang="zh-CN" dirty="0">
                <a:latin typeface="Times New Roman" panose="02020603050405020304" pitchFamily="18" charset="0"/>
                <a:cs typeface="Times New Roman" panose="02020603050405020304" pitchFamily="18" charset="0"/>
              </a:rPr>
              <a:t>the all the tokens on the encoder side are masked and the decoder needs to predict all tokens given previous tokens, MASS becomes the standard left-to-right auto-regressive language model as GPT.</a:t>
            </a:r>
          </a:p>
          <a:p>
            <a:pPr marL="457200" lvl="1" indent="0">
              <a:buNone/>
            </a:pPr>
            <a:endParaRPr lang="en" altLang="zh-CN" dirty="0">
              <a:latin typeface="Times New Roman" panose="02020603050405020304" pitchFamily="18" charset="0"/>
              <a:cs typeface="Times New Roman" panose="02020603050405020304" pitchFamily="18" charset="0"/>
            </a:endParaRPr>
          </a:p>
          <a:p>
            <a:pPr marL="457200" lvl="1" indent="0">
              <a:buNone/>
            </a:pPr>
            <a:endParaRPr lang="en" altLang="zh-CN" dirty="0">
              <a:latin typeface="Times New Roman" panose="02020603050405020304" pitchFamily="18" charset="0"/>
              <a:cs typeface="Times New Roman" panose="02020603050405020304" pitchFamily="18" charset="0"/>
            </a:endParaRPr>
          </a:p>
          <a:p>
            <a:pPr lvl="1"/>
            <a:endParaRPr lang="en"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7C2CEF0-9D4D-BC42-86F5-D4333BCCF3EF}"/>
              </a:ext>
            </a:extLst>
          </p:cNvPr>
          <p:cNvPicPr>
            <a:picLocks noChangeAspect="1"/>
          </p:cNvPicPr>
          <p:nvPr/>
        </p:nvPicPr>
        <p:blipFill>
          <a:blip r:embed="rId2"/>
          <a:stretch>
            <a:fillRect/>
          </a:stretch>
        </p:blipFill>
        <p:spPr>
          <a:xfrm>
            <a:off x="2608776" y="4001294"/>
            <a:ext cx="6789252" cy="2003224"/>
          </a:xfrm>
          <a:prstGeom prst="rect">
            <a:avLst/>
          </a:prstGeom>
        </p:spPr>
      </p:pic>
    </p:spTree>
    <p:extLst>
      <p:ext uri="{BB962C8B-B14F-4D97-AF65-F5344CB8AC3E}">
        <p14:creationId xmlns:p14="http://schemas.microsoft.com/office/powerpoint/2010/main" val="6204710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8493</TotalTime>
  <Words>3239</Words>
  <Application>Microsoft Macintosh PowerPoint</Application>
  <PresentationFormat>宽屏</PresentationFormat>
  <Paragraphs>526</Paragraphs>
  <Slides>67</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67</vt:i4>
      </vt:variant>
    </vt:vector>
  </HeadingPairs>
  <TitlesOfParts>
    <vt:vector size="73" baseType="lpstr">
      <vt:lpstr>等线</vt:lpstr>
      <vt:lpstr>等线 Light</vt:lpstr>
      <vt:lpstr>Arial</vt:lpstr>
      <vt:lpstr>Cambria Math</vt:lpstr>
      <vt:lpstr>Times New Roman</vt:lpstr>
      <vt:lpstr>Office 主题​​</vt:lpstr>
      <vt:lpstr>Advanced techniques for  Natural Language Generation </vt:lpstr>
      <vt:lpstr>Outline</vt:lpstr>
      <vt:lpstr>1. Pretraining for natural language generation</vt:lpstr>
      <vt:lpstr>GPT2 </vt:lpstr>
      <vt:lpstr>MASS</vt:lpstr>
      <vt:lpstr>MASS</vt:lpstr>
      <vt:lpstr>MASS</vt:lpstr>
      <vt:lpstr>MASS</vt:lpstr>
      <vt:lpstr>MASS</vt:lpstr>
      <vt:lpstr>MASS</vt:lpstr>
      <vt:lpstr>MASS</vt:lpstr>
      <vt:lpstr>MASS</vt:lpstr>
      <vt:lpstr>UniLM</vt:lpstr>
      <vt:lpstr>UniLM</vt:lpstr>
      <vt:lpstr>UniLM</vt:lpstr>
      <vt:lpstr>UniLM</vt:lpstr>
      <vt:lpstr>UniLM</vt:lpstr>
      <vt:lpstr>UniLM</vt:lpstr>
      <vt:lpstr>UniLM</vt:lpstr>
      <vt:lpstr>UniLM</vt:lpstr>
      <vt:lpstr>UniLM</vt:lpstr>
      <vt:lpstr>GPT, MASS and UniLM</vt:lpstr>
      <vt:lpstr>GPT, MASS and UniLM</vt:lpstr>
      <vt:lpstr>2. Architecture design for language modeling</vt:lpstr>
      <vt:lpstr>Ordered Neurons</vt:lpstr>
      <vt:lpstr>Ordered Neurons</vt:lpstr>
      <vt:lpstr>Ordered Neurons</vt:lpstr>
      <vt:lpstr>Ordered Neurons</vt:lpstr>
      <vt:lpstr>Ordered Neurons</vt:lpstr>
      <vt:lpstr>Ordered Neurons</vt:lpstr>
      <vt:lpstr>Ordered Neurons</vt:lpstr>
      <vt:lpstr>Ordered Neurons</vt:lpstr>
      <vt:lpstr>Ordered Neurons</vt:lpstr>
      <vt:lpstr>Ordered Neurons</vt:lpstr>
      <vt:lpstr>Ordered Neurons</vt:lpstr>
      <vt:lpstr>Mogrifier LSTM</vt:lpstr>
      <vt:lpstr>Mogrifier LSTM</vt:lpstr>
      <vt:lpstr>Mogrifier LSTM</vt:lpstr>
      <vt:lpstr>Mogrifier LSTM</vt:lpstr>
      <vt:lpstr>Mogrifier LSTM</vt:lpstr>
      <vt:lpstr>Reformer</vt:lpstr>
      <vt:lpstr>3. Training and generation strategies</vt:lpstr>
      <vt:lpstr>Levenshtein Transformer </vt:lpstr>
      <vt:lpstr>Levenshtein Transformer </vt:lpstr>
      <vt:lpstr>Levenshtein Transformer </vt:lpstr>
      <vt:lpstr>Levenshtein Transformer </vt:lpstr>
      <vt:lpstr>Levenshtein Transformer </vt:lpstr>
      <vt:lpstr>Levenshtein Transformer </vt:lpstr>
      <vt:lpstr>Levenshtein Transformer </vt:lpstr>
      <vt:lpstr>Levenshtein Transformer </vt:lpstr>
      <vt:lpstr>Levenshtein Transformer </vt:lpstr>
      <vt:lpstr>Levenshtein Transformer </vt:lpstr>
      <vt:lpstr>Levenshtein Transformer </vt:lpstr>
      <vt:lpstr>Training Language GANs from Scratch</vt:lpstr>
      <vt:lpstr>Training Language GANs from Scratch</vt:lpstr>
      <vt:lpstr>Training Language GANs from Scratch</vt:lpstr>
      <vt:lpstr>Training Language GANs from Scratch</vt:lpstr>
      <vt:lpstr>Training Language GANs from Scratch</vt:lpstr>
      <vt:lpstr>Training Language GANs from Scratch</vt:lpstr>
      <vt:lpstr>The Curious Case of Neural Text Degeneration</vt:lpstr>
      <vt:lpstr>The Curious Case of Neural Text Degeneration</vt:lpstr>
      <vt:lpstr>The Curious Case of Neural Text Degeneration</vt:lpstr>
      <vt:lpstr>The Curious Case of Neural Text Degeneration</vt:lpstr>
      <vt:lpstr>The Curious Case of Neural Text Degeneration</vt:lpstr>
      <vt:lpstr>The Curious Case of Neural Text Degeneration</vt:lpstr>
      <vt:lpstr>The Curious Case of Neural Text Degeneration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liuchang97@pku.edu.cn</dc:creator>
  <cp:lastModifiedBy>liuchang97@pku.edu.cn</cp:lastModifiedBy>
  <cp:revision>217</cp:revision>
  <dcterms:created xsi:type="dcterms:W3CDTF">2020-03-03T10:09:04Z</dcterms:created>
  <dcterms:modified xsi:type="dcterms:W3CDTF">2020-03-10T06:29:40Z</dcterms:modified>
</cp:coreProperties>
</file>